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66" r:id="rId5"/>
    <p:sldId id="256" r:id="rId6"/>
    <p:sldId id="257" r:id="rId7"/>
    <p:sldId id="258" r:id="rId8"/>
    <p:sldId id="259" r:id="rId9"/>
    <p:sldId id="267" r:id="rId10"/>
    <p:sldId id="260" r:id="rId11"/>
    <p:sldId id="261" r:id="rId12"/>
    <p:sldId id="262" r:id="rId13"/>
    <p:sldId id="263" r:id="rId14"/>
    <p:sldId id="264"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0E8B"/>
    <a:srgbClr val="B4007C"/>
    <a:srgbClr val="DE0099"/>
    <a:srgbClr val="D6009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652" autoAdjust="0"/>
  </p:normalViewPr>
  <p:slideViewPr>
    <p:cSldViewPr snapToGrid="0">
      <p:cViewPr varScale="1">
        <p:scale>
          <a:sx n="120" d="100"/>
          <a:sy n="120" d="100"/>
        </p:scale>
        <p:origin x="234" y="96"/>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1CCA4-9B62-40C1-AD52-480C7AF4ED4B}"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589A1-2920-48F8-AD0A-2EC541F02D5B}" type="slidenum">
              <a:rPr lang="en-US" smtClean="0"/>
              <a:t>‹#›</a:t>
            </a:fld>
            <a:endParaRPr lang="en-US"/>
          </a:p>
        </p:txBody>
      </p:sp>
    </p:spTree>
    <p:extLst>
      <p:ext uri="{BB962C8B-B14F-4D97-AF65-F5344CB8AC3E}">
        <p14:creationId xmlns:p14="http://schemas.microsoft.com/office/powerpoint/2010/main" val="159454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ogin.salesforce.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 everyone, and welcome to this Incident Reporting and Investigation Training.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Incident reporting and investigations are an essential part of any </a:t>
            </a:r>
            <a:r>
              <a:rPr lang="en-US" sz="1200" b="1" kern="1200" dirty="0">
                <a:solidFill>
                  <a:schemeClr val="tx1"/>
                </a:solidFill>
                <a:effectLst/>
                <a:latin typeface="+mn-lt"/>
                <a:ea typeface="+mn-ea"/>
                <a:cs typeface="+mn-cs"/>
              </a:rPr>
              <a:t>safety and security plan</a:t>
            </a:r>
            <a:r>
              <a:rPr lang="en-US" sz="1200" kern="1200" dirty="0">
                <a:solidFill>
                  <a:schemeClr val="tx1"/>
                </a:solidFill>
                <a:effectLst/>
                <a:latin typeface="+mn-lt"/>
                <a:ea typeface="+mn-ea"/>
                <a:cs typeface="+mn-cs"/>
              </a:rPr>
              <a:t>. This strategy supports </a:t>
            </a:r>
            <a:r>
              <a:rPr lang="en-US" sz="1200" b="1" kern="1200" dirty="0">
                <a:solidFill>
                  <a:schemeClr val="tx1"/>
                </a:solidFill>
                <a:effectLst/>
                <a:latin typeface="+mn-lt"/>
                <a:ea typeface="+mn-ea"/>
                <a:cs typeface="+mn-cs"/>
              </a:rPr>
              <a:t>risk management</a:t>
            </a:r>
            <a:r>
              <a:rPr lang="en-US" sz="1200" kern="1200" dirty="0">
                <a:solidFill>
                  <a:schemeClr val="tx1"/>
                </a:solidFill>
                <a:effectLst/>
                <a:latin typeface="+mn-lt"/>
                <a:ea typeface="+mn-ea"/>
                <a:cs typeface="+mn-cs"/>
              </a:rPr>
              <a:t>, ensures </a:t>
            </a:r>
            <a:r>
              <a:rPr lang="en-US" sz="1200" b="1" kern="1200" dirty="0">
                <a:solidFill>
                  <a:schemeClr val="tx1"/>
                </a:solidFill>
                <a:effectLst/>
                <a:latin typeface="+mn-lt"/>
                <a:ea typeface="+mn-ea"/>
                <a:cs typeface="+mn-cs"/>
              </a:rPr>
              <a:t>preventive measures</a:t>
            </a:r>
            <a:r>
              <a:rPr lang="en-US" sz="1200" kern="1200" dirty="0">
                <a:solidFill>
                  <a:schemeClr val="tx1"/>
                </a:solidFill>
                <a:effectLst/>
                <a:latin typeface="+mn-lt"/>
                <a:ea typeface="+mn-ea"/>
                <a:cs typeface="+mn-cs"/>
              </a:rPr>
              <a:t> are implemented , and promote accountability across all departments.</a:t>
            </a:r>
          </a:p>
          <a:p>
            <a:r>
              <a:rPr lang="en-US" sz="1200" kern="1200" dirty="0">
                <a:solidFill>
                  <a:schemeClr val="tx1"/>
                </a:solidFill>
                <a:effectLst/>
                <a:latin typeface="+mn-lt"/>
                <a:ea typeface="+mn-ea"/>
                <a:cs typeface="+mn-cs"/>
              </a:rPr>
              <a:t>Every facility plays a critical role in maintaining a safe environment. When responding to any incident that involves Safety and security, proper reporting is necessary . It </a:t>
            </a:r>
            <a:r>
              <a:rPr lang="en-US" sz="1200" kern="1200" dirty="0" err="1">
                <a:solidFill>
                  <a:schemeClr val="tx1"/>
                </a:solidFill>
                <a:effectLst/>
                <a:latin typeface="+mn-lt"/>
                <a:ea typeface="+mn-ea"/>
                <a:cs typeface="+mn-cs"/>
              </a:rPr>
              <a:t>promtotes</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reeduce</a:t>
            </a:r>
            <a:r>
              <a:rPr lang="en-US" sz="1200" kern="1200" dirty="0">
                <a:solidFill>
                  <a:schemeClr val="tx1"/>
                </a:solidFill>
                <a:effectLst/>
                <a:latin typeface="+mn-lt"/>
                <a:ea typeface="+mn-ea"/>
                <a:cs typeface="+mn-cs"/>
              </a:rPr>
              <a:t> the likelihood of recurrence and protect staff, clients, and assets.</a:t>
            </a:r>
          </a:p>
          <a:p>
            <a:r>
              <a:rPr lang="en-US" sz="1200" kern="1200" dirty="0">
                <a:solidFill>
                  <a:schemeClr val="tx1"/>
                </a:solidFill>
                <a:effectLst/>
                <a:latin typeface="+mn-lt"/>
                <a:ea typeface="+mn-ea"/>
                <a:cs typeface="+mn-cs"/>
              </a:rPr>
              <a:t>By recognizing that safety is a </a:t>
            </a:r>
            <a:r>
              <a:rPr lang="en-US" sz="1200" b="1" kern="1200" dirty="0">
                <a:solidFill>
                  <a:schemeClr val="tx1"/>
                </a:solidFill>
                <a:effectLst/>
                <a:latin typeface="+mn-lt"/>
                <a:ea typeface="+mn-ea"/>
                <a:cs typeface="+mn-cs"/>
              </a:rPr>
              <a:t>shared responsibility</a:t>
            </a:r>
            <a:r>
              <a:rPr lang="en-US" sz="1200" kern="1200" dirty="0">
                <a:solidFill>
                  <a:schemeClr val="tx1"/>
                </a:solidFill>
                <a:effectLst/>
                <a:latin typeface="+mn-lt"/>
                <a:ea typeface="+mn-ea"/>
                <a:cs typeface="+mn-cs"/>
              </a:rPr>
              <a:t>, our </a:t>
            </a:r>
            <a:r>
              <a:rPr lang="en-US" sz="1200" kern="1200" dirty="0" err="1">
                <a:solidFill>
                  <a:schemeClr val="tx1"/>
                </a:solidFill>
                <a:effectLst/>
                <a:latin typeface="+mn-lt"/>
                <a:ea typeface="+mn-ea"/>
                <a:cs typeface="+mn-cs"/>
              </a:rPr>
              <a:t>ourganization</a:t>
            </a:r>
            <a:r>
              <a:rPr lang="en-US" sz="1200" kern="1200" dirty="0">
                <a:solidFill>
                  <a:schemeClr val="tx1"/>
                </a:solidFill>
                <a:effectLst/>
                <a:latin typeface="+mn-lt"/>
                <a:ea typeface="+mn-ea"/>
                <a:cs typeface="+mn-cs"/>
              </a:rPr>
              <a:t> can strengthen communication, improve response times, and foster a culture of safety and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short training, we’re going to walk through:</a:t>
            </a:r>
          </a:p>
          <a:p>
            <a:r>
              <a:rPr lang="en-US" sz="1200" kern="1200" dirty="0">
                <a:solidFill>
                  <a:schemeClr val="tx1"/>
                </a:solidFill>
                <a:effectLst/>
                <a:latin typeface="+mn-lt"/>
                <a:ea typeface="+mn-ea"/>
                <a:cs typeface="+mn-cs"/>
              </a:rPr>
              <a:t>What types of incidents need to be reported</a:t>
            </a:r>
          </a:p>
          <a:p>
            <a:r>
              <a:rPr lang="en-US" sz="1200" kern="1200" dirty="0">
                <a:solidFill>
                  <a:schemeClr val="tx1"/>
                </a:solidFill>
                <a:effectLst/>
                <a:latin typeface="+mn-lt"/>
                <a:ea typeface="+mn-ea"/>
                <a:cs typeface="+mn-cs"/>
              </a:rPr>
              <a:t>How to access and complete an incident report</a:t>
            </a:r>
          </a:p>
          <a:p>
            <a:r>
              <a:rPr lang="en-US" sz="1200" kern="1200" dirty="0">
                <a:solidFill>
                  <a:schemeClr val="tx1"/>
                </a:solidFill>
                <a:effectLst/>
                <a:latin typeface="+mn-lt"/>
                <a:ea typeface="+mn-ea"/>
                <a:cs typeface="+mn-cs"/>
              </a:rPr>
              <a:t>What to do if you’re assigned to investigate a report</a:t>
            </a:r>
          </a:p>
          <a:p>
            <a:r>
              <a:rPr lang="en-US" sz="1200" kern="1200" dirty="0">
                <a:solidFill>
                  <a:schemeClr val="tx1"/>
                </a:solidFill>
                <a:effectLst/>
                <a:latin typeface="+mn-lt"/>
                <a:ea typeface="+mn-ea"/>
                <a:cs typeface="+mn-cs"/>
              </a:rPr>
              <a:t>How to write an investigation summary</a:t>
            </a:r>
          </a:p>
          <a:p>
            <a:r>
              <a:rPr lang="en-US" sz="1200" kern="1200" dirty="0">
                <a:solidFill>
                  <a:schemeClr val="tx1"/>
                </a:solidFill>
                <a:effectLst/>
                <a:latin typeface="+mn-lt"/>
                <a:ea typeface="+mn-ea"/>
                <a:cs typeface="+mn-cs"/>
              </a:rPr>
              <a:t>How to close a report and send discharge or suspension alerts</a:t>
            </a:r>
          </a:p>
          <a:p>
            <a:r>
              <a:rPr lang="en-US" sz="1200" kern="1200" dirty="0">
                <a:solidFill>
                  <a:schemeClr val="tx1"/>
                </a:solidFill>
                <a:effectLst/>
                <a:latin typeface="+mn-lt"/>
                <a:ea typeface="+mn-ea"/>
                <a:cs typeface="+mn-cs"/>
              </a:rPr>
              <a:t>The goal is to keep you informed and prepared — just the key things you need to know to handle incident reporting and investigations the right way at Housing Works."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1</a:t>
            </a:fld>
            <a:endParaRPr lang="en-US"/>
          </a:p>
        </p:txBody>
      </p:sp>
    </p:spTree>
    <p:extLst>
      <p:ext uri="{BB962C8B-B14F-4D97-AF65-F5344CB8AC3E}">
        <p14:creationId xmlns:p14="http://schemas.microsoft.com/office/powerpoint/2010/main" val="889163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over the final step in the process — </a:t>
            </a:r>
            <a:r>
              <a:rPr lang="en-US" b="1" dirty="0"/>
              <a:t>closing the incident report.</a:t>
            </a:r>
          </a:p>
          <a:p>
            <a:r>
              <a:rPr lang="en-US" dirty="0"/>
              <a:t>Our goal is to have all reports </a:t>
            </a:r>
            <a:r>
              <a:rPr lang="en-US" b="1" dirty="0"/>
              <a:t>closed within 30 days</a:t>
            </a:r>
            <a:r>
              <a:rPr lang="en-US" dirty="0"/>
              <a:t> of the original submission date. That helps ensure timely follow-up, accountability, and accurate recordkeeping.</a:t>
            </a:r>
          </a:p>
          <a:p>
            <a:r>
              <a:rPr lang="en-US" dirty="0"/>
              <a:t>When closing the report, it’s important to clearly </a:t>
            </a:r>
            <a:r>
              <a:rPr lang="en-US" b="1" dirty="0"/>
              <a:t>document all actions taken</a:t>
            </a:r>
            <a:r>
              <a:rPr lang="en-US" dirty="0"/>
              <a:t> especially if a meeting was held and what procedures followed.</a:t>
            </a:r>
          </a:p>
          <a:p>
            <a:r>
              <a:rPr lang="en-US" dirty="0"/>
              <a:t>You should also include any </a:t>
            </a:r>
            <a:r>
              <a:rPr lang="en-US" b="1" dirty="0"/>
              <a:t>corrective actions or recommendations</a:t>
            </a:r>
            <a:r>
              <a:rPr lang="en-US" dirty="0"/>
              <a:t>, such as training refreshers, policies you would like to see updated, or any other concerns Safety and security related.</a:t>
            </a:r>
          </a:p>
          <a:p>
            <a:r>
              <a:rPr lang="en-US" dirty="0"/>
              <a:t>it’s critical that </a:t>
            </a:r>
            <a:r>
              <a:rPr lang="en-US" b="1" dirty="0"/>
              <a:t>all departments at Housing Works</a:t>
            </a:r>
            <a:r>
              <a:rPr lang="en-US" dirty="0"/>
              <a:t> are notified.</a:t>
            </a:r>
          </a:p>
          <a:p>
            <a:r>
              <a:rPr lang="en-US" dirty="0"/>
              <a:t>This ensures no gaps in communication agency wide and sets a standard for the safety and security of all. The closing summary should be professional, clear, and reflect the outcome of your investigation and the decisions made.</a:t>
            </a:r>
          </a:p>
        </p:txBody>
      </p:sp>
      <p:sp>
        <p:nvSpPr>
          <p:cNvPr id="4" name="Slide Number Placeholder 3"/>
          <p:cNvSpPr>
            <a:spLocks noGrp="1"/>
          </p:cNvSpPr>
          <p:nvPr>
            <p:ph type="sldNum" sz="quarter" idx="5"/>
          </p:nvPr>
        </p:nvSpPr>
        <p:spPr/>
        <p:txBody>
          <a:bodyPr/>
          <a:lstStyle/>
          <a:p>
            <a:fld id="{D6C589A1-2920-48F8-AD0A-2EC541F02D5B}" type="slidenum">
              <a:rPr lang="en-US" smtClean="0"/>
              <a:t>10</a:t>
            </a:fld>
            <a:endParaRPr lang="en-US"/>
          </a:p>
        </p:txBody>
      </p:sp>
    </p:spTree>
    <p:extLst>
      <p:ext uri="{BB962C8B-B14F-4D97-AF65-F5344CB8AC3E}">
        <p14:creationId xmlns:p14="http://schemas.microsoft.com/office/powerpoint/2010/main" val="70125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 this training, here are a few </a:t>
            </a:r>
            <a:r>
              <a:rPr lang="en-US" b="1" dirty="0"/>
              <a:t>key reminders</a:t>
            </a:r>
            <a:r>
              <a:rPr lang="en-US" dirty="0"/>
              <a:t> to take with you:</a:t>
            </a:r>
          </a:p>
          <a:p>
            <a:r>
              <a:rPr lang="en-US" dirty="0"/>
              <a:t>Why are incidents reports important. They help us continue to track trends which lead to improved trainings, policies, and keep the integrity of safety and security at high.</a:t>
            </a:r>
          </a:p>
          <a:p>
            <a:r>
              <a:rPr lang="en-US" b="1" dirty="0"/>
              <a:t>Do not delay</a:t>
            </a:r>
            <a:r>
              <a:rPr lang="en-US" dirty="0"/>
              <a:t> submitting an incident report. It should be entered </a:t>
            </a:r>
            <a:r>
              <a:rPr lang="en-US" b="1" dirty="0"/>
              <a:t>as soon as possible</a:t>
            </a:r>
            <a:r>
              <a:rPr lang="en-US" dirty="0"/>
              <a:t>, ideally right after the situation is safe.</a:t>
            </a:r>
          </a:p>
          <a:p>
            <a:r>
              <a:rPr lang="en-US" dirty="0"/>
              <a:t>When writing your report, </a:t>
            </a:r>
            <a:r>
              <a:rPr lang="en-US" b="1" dirty="0"/>
              <a:t>do not leave any fields blank</a:t>
            </a:r>
            <a:r>
              <a:rPr lang="en-US" dirty="0"/>
              <a:t> and avoid using </a:t>
            </a:r>
            <a:r>
              <a:rPr lang="en-US" b="1" dirty="0"/>
              <a:t>vague or unclear terms</a:t>
            </a:r>
            <a:r>
              <a:rPr lang="en-US" dirty="0"/>
              <a:t> like ‘acted weird’ or ‘seemed off.’ Be detailed and objective.</a:t>
            </a:r>
          </a:p>
          <a:p>
            <a:r>
              <a:rPr lang="en-US" dirty="0"/>
              <a:t>Once an investigation is started, </a:t>
            </a:r>
            <a:r>
              <a:rPr lang="en-US" b="1" dirty="0"/>
              <a:t>follow through</a:t>
            </a:r>
            <a:r>
              <a:rPr lang="en-US" dirty="0"/>
              <a:t>. That includes writing the </a:t>
            </a:r>
            <a:r>
              <a:rPr lang="en-US" b="1" dirty="0"/>
              <a:t>Investigation Summary</a:t>
            </a:r>
            <a:r>
              <a:rPr lang="en-US" dirty="0"/>
              <a:t>, attending any required meetings, and communicating outcomes with those involved.</a:t>
            </a:r>
          </a:p>
          <a:p>
            <a:r>
              <a:rPr lang="en-US" dirty="0"/>
              <a:t>All reports must be accessed and tracked through </a:t>
            </a:r>
            <a:r>
              <a:rPr lang="en-US" b="1" dirty="0"/>
              <a:t>Salesforce</a:t>
            </a:r>
            <a:r>
              <a:rPr lang="en-US" dirty="0"/>
              <a:t>. That’s the system we use across Housing Works, and it ensures we’re all working off the same information.</a:t>
            </a:r>
          </a:p>
          <a:p>
            <a:r>
              <a:rPr lang="en-US" dirty="0"/>
              <a:t>And finally, remember that </a:t>
            </a:r>
            <a:r>
              <a:rPr lang="en-US" b="1" dirty="0"/>
              <a:t>all incident reports should be closed within 30 days</a:t>
            </a:r>
            <a:r>
              <a:rPr lang="en-US" dirty="0"/>
              <a:t>. This helps us stay compliant, responsive, and accountable as an agency.</a:t>
            </a:r>
          </a:p>
          <a:p>
            <a:r>
              <a:rPr lang="en-US" dirty="0"/>
              <a:t>If you ever have questions, reach out to your supervisor or the safety and security department. Thank you for doing your part in keeping Housing Works safe.”</a:t>
            </a:r>
          </a:p>
          <a:p>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11</a:t>
            </a:fld>
            <a:endParaRPr lang="en-US"/>
          </a:p>
        </p:txBody>
      </p:sp>
    </p:spTree>
    <p:extLst>
      <p:ext uri="{BB962C8B-B14F-4D97-AF65-F5344CB8AC3E}">
        <p14:creationId xmlns:p14="http://schemas.microsoft.com/office/powerpoint/2010/main" val="2358101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again for taking the time to complete this training.</a:t>
            </a:r>
          </a:p>
          <a:p>
            <a:r>
              <a:rPr lang="en-US" dirty="0"/>
              <a:t>As a reminder — if you ever feel unsure about whether to report something, </a:t>
            </a:r>
            <a:r>
              <a:rPr lang="en-US" b="1" dirty="0"/>
              <a:t>report it anyway</a:t>
            </a:r>
            <a:r>
              <a:rPr lang="en-US" dirty="0"/>
              <a:t>. It’s always better to speak up.</a:t>
            </a:r>
          </a:p>
          <a:p>
            <a:r>
              <a:rPr lang="en-US" dirty="0"/>
              <a:t>If you have questions or need support at any point during an incident or investigation process, don’t hesitate to reach out to Safety and Security Specialist Jarred Marrow or our Director of Safety and Security, Rolando Campos.</a:t>
            </a:r>
          </a:p>
          <a:p>
            <a:r>
              <a:rPr lang="en-US" dirty="0"/>
              <a:t>We’re here to support you — and your actions help us protect both clients and staff.</a:t>
            </a:r>
          </a:p>
          <a:p>
            <a:r>
              <a:rPr lang="en-US" b="1" dirty="0"/>
              <a:t>Thank you for your attention and commitment to safety at Housing Works.</a:t>
            </a:r>
            <a:r>
              <a:rPr lang="en-US" dirty="0"/>
              <a:t>”</a:t>
            </a:r>
          </a:p>
          <a:p>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12</a:t>
            </a:fld>
            <a:endParaRPr lang="en-US"/>
          </a:p>
        </p:txBody>
      </p:sp>
    </p:spTree>
    <p:extLst>
      <p:ext uri="{BB962C8B-B14F-4D97-AF65-F5344CB8AC3E}">
        <p14:creationId xmlns:p14="http://schemas.microsoft.com/office/powerpoint/2010/main" val="119216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Housing Works, an incident report is a </a:t>
            </a:r>
            <a:r>
              <a:rPr lang="en-US" sz="1200" b="1" kern="1200" dirty="0">
                <a:solidFill>
                  <a:schemeClr val="tx1"/>
                </a:solidFill>
                <a:effectLst/>
                <a:latin typeface="+mn-lt"/>
                <a:ea typeface="+mn-ea"/>
                <a:cs typeface="+mn-cs"/>
              </a:rPr>
              <a:t>formal, factual record</a:t>
            </a:r>
            <a:r>
              <a:rPr lang="en-US" sz="1200" kern="1200" dirty="0">
                <a:solidFill>
                  <a:schemeClr val="tx1"/>
                </a:solidFill>
                <a:effectLst/>
                <a:latin typeface="+mn-lt"/>
                <a:ea typeface="+mn-ea"/>
                <a:cs typeface="+mn-cs"/>
              </a:rPr>
              <a:t> of any unusual, disruptive, or emergency occurring at a facility. These include all safety and security concerns involving but are not limited to </a:t>
            </a:r>
            <a:r>
              <a:rPr lang="en-US" sz="1200" b="1" kern="1200" dirty="0">
                <a:solidFill>
                  <a:schemeClr val="tx1"/>
                </a:solidFill>
                <a:effectLst/>
                <a:latin typeface="+mn-lt"/>
                <a:ea typeface="+mn-ea"/>
                <a:cs typeface="+mn-cs"/>
              </a:rPr>
              <a:t>medical emergencies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safety hazards</a:t>
            </a:r>
            <a:r>
              <a:rPr lang="en-US" sz="1200" kern="1200" dirty="0">
                <a:solidFill>
                  <a:schemeClr val="tx1"/>
                </a:solidFill>
                <a:effectLst/>
                <a:latin typeface="+mn-lt"/>
                <a:ea typeface="+mn-ea"/>
                <a:cs typeface="+mn-cs"/>
              </a:rPr>
              <a:t>,  property damage, theft/fraud, </a:t>
            </a:r>
            <a:r>
              <a:rPr lang="en-US" sz="1200" kern="1200" dirty="0" err="1">
                <a:solidFill>
                  <a:schemeClr val="tx1"/>
                </a:solidFill>
                <a:effectLst/>
                <a:latin typeface="+mn-lt"/>
                <a:ea typeface="+mn-ea"/>
                <a:cs typeface="+mn-cs"/>
              </a:rPr>
              <a:t>behaviroal</a:t>
            </a:r>
            <a:r>
              <a:rPr lang="en-US" sz="1200" kern="1200" dirty="0">
                <a:solidFill>
                  <a:schemeClr val="tx1"/>
                </a:solidFill>
                <a:effectLst/>
                <a:latin typeface="+mn-lt"/>
                <a:ea typeface="+mn-ea"/>
                <a:cs typeface="+mn-cs"/>
              </a:rPr>
              <a:t> health  and even </a:t>
            </a:r>
            <a:r>
              <a:rPr lang="en-US" sz="1200" b="1" kern="1200" dirty="0">
                <a:solidFill>
                  <a:schemeClr val="tx1"/>
                </a:solidFill>
                <a:effectLst/>
                <a:latin typeface="+mn-lt"/>
                <a:ea typeface="+mn-ea"/>
                <a:cs typeface="+mn-cs"/>
              </a:rPr>
              <a:t>near misses</a:t>
            </a:r>
            <a:r>
              <a:rPr lang="en-US" sz="1200" kern="1200" dirty="0">
                <a:solidFill>
                  <a:schemeClr val="tx1"/>
                </a:solidFill>
                <a:effectLst/>
                <a:latin typeface="+mn-lt"/>
                <a:ea typeface="+mn-ea"/>
                <a:cs typeface="+mn-cs"/>
              </a:rPr>
              <a:t>. Any situation that put individuals or property at risk,</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It’s important that we report it.  reports are to be clear, objective, and accurate — sticking to the facts, not opinions or assumptions. Who was involved, how and what took place, when, and where — that’s the core of a strong report. Once submitted, supervisors review these reports to follow up with staff, provide support, or take corrective action if needed. But these reports also serve a purpose for emergency preparedness. As we track incidents  over time we are able to identify patterns and trends —  This data helps us create or adjust policies, improve staff training, and prevent similar incidents or near misses from happening again.</a:t>
            </a:r>
          </a:p>
          <a:p>
            <a:r>
              <a:rPr lang="en-US" sz="1200" kern="1200" dirty="0">
                <a:solidFill>
                  <a:schemeClr val="tx1"/>
                </a:solidFill>
                <a:effectLst/>
                <a:latin typeface="+mn-lt"/>
                <a:ea typeface="+mn-ea"/>
                <a:cs typeface="+mn-cs"/>
              </a:rPr>
              <a:t>The incident reporting process is a foundational tool for </a:t>
            </a:r>
            <a:r>
              <a:rPr lang="en-US" sz="1200" b="1" kern="1200" dirty="0">
                <a:solidFill>
                  <a:schemeClr val="tx1"/>
                </a:solidFill>
                <a:effectLst/>
                <a:latin typeface="+mn-lt"/>
                <a:ea typeface="+mn-ea"/>
                <a:cs typeface="+mn-cs"/>
              </a:rPr>
              <a:t>risk management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organizational accountability</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the protection of everyone across all-site</a:t>
            </a:r>
            <a:r>
              <a:rPr lang="en-US" sz="1200" kern="1200" dirty="0">
                <a:solidFill>
                  <a:schemeClr val="tx1"/>
                </a:solidFill>
                <a:effectLst/>
                <a:latin typeface="+mn-lt"/>
                <a:ea typeface="+mn-ea"/>
                <a:cs typeface="+mn-cs"/>
              </a:rPr>
              <a:t>s </a:t>
            </a:r>
          </a:p>
          <a:p>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2</a:t>
            </a:fld>
            <a:endParaRPr lang="en-US"/>
          </a:p>
        </p:txBody>
      </p:sp>
    </p:spTree>
    <p:extLst>
      <p:ext uri="{BB962C8B-B14F-4D97-AF65-F5344CB8AC3E}">
        <p14:creationId xmlns:p14="http://schemas.microsoft.com/office/powerpoint/2010/main" val="287978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dive into when to report. When reporting an incident, Timing is essential not just for documentation, but for </a:t>
            </a:r>
            <a:r>
              <a:rPr lang="en-US" sz="1200" b="1" kern="1200" dirty="0">
                <a:solidFill>
                  <a:schemeClr val="tx1"/>
                </a:solidFill>
                <a:effectLst/>
                <a:latin typeface="+mn-lt"/>
                <a:ea typeface="+mn-ea"/>
                <a:cs typeface="+mn-cs"/>
              </a:rPr>
              <a:t>prevention, preparedness, and accountability</a:t>
            </a:r>
            <a:r>
              <a:rPr lang="en-US" sz="1200" kern="1200" dirty="0">
                <a:solidFill>
                  <a:schemeClr val="tx1"/>
                </a:solidFill>
                <a:effectLst/>
                <a:latin typeface="+mn-lt"/>
                <a:ea typeface="+mn-ea"/>
                <a:cs typeface="+mn-cs"/>
              </a:rPr>
              <a:t>. Any incident that impacts safety, security, or operations should be reported as soon as possible or after the situation is under control.</a:t>
            </a:r>
          </a:p>
          <a:p>
            <a:r>
              <a:rPr lang="en-US" sz="1200" kern="1200" dirty="0">
                <a:solidFill>
                  <a:schemeClr val="tx1"/>
                </a:solidFill>
                <a:effectLst/>
                <a:latin typeface="+mn-lt"/>
                <a:ea typeface="+mn-ea"/>
                <a:cs typeface="+mn-cs"/>
              </a:rPr>
              <a:t>This includes:</a:t>
            </a:r>
          </a:p>
          <a:p>
            <a:pPr lvl="0"/>
            <a:r>
              <a:rPr lang="en-US" sz="1200" b="1" kern="1200" dirty="0">
                <a:solidFill>
                  <a:schemeClr val="tx1"/>
                </a:solidFill>
                <a:effectLst/>
                <a:latin typeface="+mn-lt"/>
                <a:ea typeface="+mn-ea"/>
                <a:cs typeface="+mn-cs"/>
              </a:rPr>
              <a:t>Injuries</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medical emergencies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Inappropriate behavior</a:t>
            </a:r>
            <a:r>
              <a:rPr lang="en-US" sz="1200" kern="1200" dirty="0">
                <a:solidFill>
                  <a:schemeClr val="tx1"/>
                </a:solidFill>
                <a:effectLst/>
                <a:latin typeface="+mn-lt"/>
                <a:ea typeface="+mn-ea"/>
                <a:cs typeface="+mn-cs"/>
              </a:rPr>
              <a:t> such as yelling, threats, or harassment</a:t>
            </a:r>
          </a:p>
          <a:p>
            <a:pPr lvl="0"/>
            <a:r>
              <a:rPr lang="en-US" sz="1200" b="1" kern="1200" dirty="0">
                <a:solidFill>
                  <a:schemeClr val="tx1"/>
                </a:solidFill>
                <a:effectLst/>
                <a:latin typeface="+mn-lt"/>
                <a:ea typeface="+mn-ea"/>
                <a:cs typeface="+mn-cs"/>
              </a:rPr>
              <a:t>Theft or fraud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Property damage</a:t>
            </a:r>
            <a:r>
              <a:rPr lang="en-US" sz="1200" kern="1200" dirty="0">
                <a:solidFill>
                  <a:schemeClr val="tx1"/>
                </a:solidFill>
                <a:effectLst/>
                <a:latin typeface="+mn-lt"/>
                <a:ea typeface="+mn-ea"/>
                <a:cs typeface="+mn-cs"/>
              </a:rPr>
              <a:t>, vandalism, or unsafe conditions</a:t>
            </a:r>
          </a:p>
          <a:p>
            <a:pPr lvl="0"/>
            <a:r>
              <a:rPr lang="en-US" sz="1200" kern="1200" dirty="0">
                <a:solidFill>
                  <a:schemeClr val="tx1"/>
                </a:solidFill>
                <a:effectLst/>
                <a:latin typeface="+mn-lt"/>
                <a:ea typeface="+mn-ea"/>
                <a:cs typeface="+mn-cs"/>
              </a:rPr>
              <a:t>Any situation that may present a </a:t>
            </a:r>
            <a:r>
              <a:rPr lang="en-US" sz="1200" b="1" kern="1200" dirty="0">
                <a:solidFill>
                  <a:schemeClr val="tx1"/>
                </a:solidFill>
                <a:effectLst/>
                <a:latin typeface="+mn-lt"/>
                <a:ea typeface="+mn-ea"/>
                <a:cs typeface="+mn-cs"/>
              </a:rPr>
              <a:t>risk or liability</a:t>
            </a:r>
            <a:r>
              <a:rPr lang="en-US" sz="1200" kern="1200" dirty="0">
                <a:solidFill>
                  <a:schemeClr val="tx1"/>
                </a:solidFill>
                <a:effectLst/>
                <a:latin typeface="+mn-lt"/>
                <a:ea typeface="+mn-ea"/>
                <a:cs typeface="+mn-cs"/>
              </a:rPr>
              <a:t>, including </a:t>
            </a:r>
            <a:r>
              <a:rPr lang="en-US" sz="1200" b="1" kern="1200" dirty="0">
                <a:solidFill>
                  <a:schemeClr val="tx1"/>
                </a:solidFill>
                <a:effectLst/>
                <a:latin typeface="+mn-lt"/>
                <a:ea typeface="+mn-ea"/>
                <a:cs typeface="+mn-cs"/>
              </a:rPr>
              <a:t>near misses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Reports should be submitted </a:t>
            </a:r>
            <a:r>
              <a:rPr lang="en-US" sz="1200" b="1" kern="1200" dirty="0">
                <a:solidFill>
                  <a:schemeClr val="tx1"/>
                </a:solidFill>
                <a:effectLst/>
                <a:latin typeface="+mn-lt"/>
                <a:ea typeface="+mn-ea"/>
                <a:cs typeface="+mn-cs"/>
              </a:rPr>
              <a:t>immediately</a:t>
            </a:r>
            <a:r>
              <a:rPr lang="en-US" sz="1200" kern="1200" dirty="0">
                <a:solidFill>
                  <a:schemeClr val="tx1"/>
                </a:solidFill>
                <a:effectLst/>
                <a:latin typeface="+mn-lt"/>
                <a:ea typeface="+mn-ea"/>
                <a:cs typeface="+mn-cs"/>
              </a:rPr>
              <a:t> or within </a:t>
            </a:r>
            <a:r>
              <a:rPr lang="en-US" sz="1200" b="1" kern="1200" dirty="0">
                <a:solidFill>
                  <a:schemeClr val="tx1"/>
                </a:solidFill>
                <a:effectLst/>
                <a:latin typeface="+mn-lt"/>
                <a:ea typeface="+mn-ea"/>
                <a:cs typeface="+mn-cs"/>
              </a:rPr>
              <a:t>24 to 48 hours</a:t>
            </a:r>
            <a:r>
              <a:rPr lang="en-US" sz="1200" kern="1200" dirty="0">
                <a:solidFill>
                  <a:schemeClr val="tx1"/>
                </a:solidFill>
                <a:effectLst/>
                <a:latin typeface="+mn-lt"/>
                <a:ea typeface="+mn-ea"/>
                <a:cs typeface="+mn-cs"/>
              </a:rPr>
              <a:t>. Delayed reporting can lead to lost details, inadequate follow-up, and increased risk exposure.</a:t>
            </a:r>
          </a:p>
          <a:p>
            <a:r>
              <a:rPr lang="en-US" sz="1200" kern="1200" dirty="0">
                <a:solidFill>
                  <a:schemeClr val="tx1"/>
                </a:solidFill>
                <a:effectLst/>
                <a:latin typeface="+mn-lt"/>
                <a:ea typeface="+mn-ea"/>
                <a:cs typeface="+mn-cs"/>
              </a:rPr>
              <a:t>If you </a:t>
            </a:r>
            <a:r>
              <a:rPr lang="en-US" sz="1200" b="1" kern="1200" dirty="0">
                <a:solidFill>
                  <a:schemeClr val="tx1"/>
                </a:solidFill>
                <a:effectLst/>
                <a:latin typeface="+mn-lt"/>
                <a:ea typeface="+mn-ea"/>
                <a:cs typeface="+mn-cs"/>
              </a:rPr>
              <a:t>witness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experience</a:t>
            </a:r>
            <a:r>
              <a:rPr lang="en-US" sz="1200" kern="1200" dirty="0">
                <a:solidFill>
                  <a:schemeClr val="tx1"/>
                </a:solidFill>
                <a:effectLst/>
                <a:latin typeface="+mn-lt"/>
                <a:ea typeface="+mn-ea"/>
                <a:cs typeface="+mn-cs"/>
              </a:rPr>
              <a:t>, or are </a:t>
            </a:r>
            <a:r>
              <a:rPr lang="en-US" sz="1200" b="1" kern="1200" dirty="0">
                <a:solidFill>
                  <a:schemeClr val="tx1"/>
                </a:solidFill>
                <a:effectLst/>
                <a:latin typeface="+mn-lt"/>
                <a:ea typeface="+mn-ea"/>
                <a:cs typeface="+mn-cs"/>
              </a:rPr>
              <a:t>informed of</a:t>
            </a:r>
            <a:r>
              <a:rPr lang="en-US" sz="1200" kern="1200" dirty="0">
                <a:solidFill>
                  <a:schemeClr val="tx1"/>
                </a:solidFill>
                <a:effectLst/>
                <a:latin typeface="+mn-lt"/>
                <a:ea typeface="+mn-ea"/>
                <a:cs typeface="+mn-cs"/>
              </a:rPr>
              <a:t> an incident — it is your responsibility to report it. Don’t assume someone else will. Multiple reports from different staff members are encouraged, as they help us as an agency improve.</a:t>
            </a:r>
          </a:p>
          <a:p>
            <a:r>
              <a:rPr lang="en-US" sz="1200" kern="1200" dirty="0">
                <a:solidFill>
                  <a:schemeClr val="tx1"/>
                </a:solidFill>
                <a:effectLst/>
                <a:latin typeface="+mn-lt"/>
                <a:ea typeface="+mn-ea"/>
                <a:cs typeface="+mn-cs"/>
              </a:rPr>
              <a:t>Even if you're unsure whether something qualifies, it's always better to </a:t>
            </a:r>
            <a:r>
              <a:rPr lang="en-US" sz="1200" b="1" kern="1200" dirty="0">
                <a:solidFill>
                  <a:schemeClr val="tx1"/>
                </a:solidFill>
                <a:effectLst/>
                <a:latin typeface="+mn-lt"/>
                <a:ea typeface="+mn-ea"/>
                <a:cs typeface="+mn-cs"/>
              </a:rPr>
              <a:t>report</a:t>
            </a:r>
            <a:r>
              <a:rPr lang="en-US" sz="1200" kern="1200" dirty="0">
                <a:solidFill>
                  <a:schemeClr val="tx1"/>
                </a:solidFill>
                <a:effectLst/>
                <a:latin typeface="+mn-lt"/>
                <a:ea typeface="+mn-ea"/>
                <a:cs typeface="+mn-cs"/>
              </a:rPr>
              <a:t> than to miss something critical.</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3</a:t>
            </a:fld>
            <a:endParaRPr lang="en-US"/>
          </a:p>
        </p:txBody>
      </p:sp>
    </p:spTree>
    <p:extLst>
      <p:ext uri="{BB962C8B-B14F-4D97-AF65-F5344CB8AC3E}">
        <p14:creationId xmlns:p14="http://schemas.microsoft.com/office/powerpoint/2010/main" val="64412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First lets </a:t>
            </a:r>
            <a:r>
              <a:rPr lang="en-US" sz="1200" kern="1200" dirty="0" err="1">
                <a:solidFill>
                  <a:schemeClr val="tx1"/>
                </a:solidFill>
                <a:effectLst/>
                <a:latin typeface="+mn-lt"/>
                <a:ea typeface="+mn-ea"/>
                <a:cs typeface="+mn-cs"/>
              </a:rPr>
              <a:t>cover</a:t>
            </a:r>
            <a:r>
              <a:rPr lang="en-US" sz="1200" b="1" kern="1200" dirty="0" err="1">
                <a:solidFill>
                  <a:schemeClr val="tx1"/>
                </a:solidFill>
                <a:effectLst/>
                <a:latin typeface="+mn-lt"/>
                <a:ea typeface="+mn-ea"/>
                <a:cs typeface="+mn-cs"/>
              </a:rPr>
              <a:t>Why</a:t>
            </a:r>
            <a:r>
              <a:rPr lang="en-US" sz="1200" b="1" kern="1200" dirty="0">
                <a:solidFill>
                  <a:schemeClr val="tx1"/>
                </a:solidFill>
                <a:effectLst/>
                <a:latin typeface="+mn-lt"/>
                <a:ea typeface="+mn-ea"/>
                <a:cs typeface="+mn-cs"/>
              </a:rPr>
              <a:t> incident reports matter: Incident reports matter because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create a </a:t>
            </a:r>
            <a:r>
              <a:rPr lang="en-US" sz="1200" b="1" kern="1200" dirty="0">
                <a:solidFill>
                  <a:schemeClr val="tx1"/>
                </a:solidFill>
                <a:effectLst/>
                <a:latin typeface="+mn-lt"/>
                <a:ea typeface="+mn-ea"/>
                <a:cs typeface="+mn-cs"/>
              </a:rPr>
              <a:t>formal record</a:t>
            </a:r>
            <a:r>
              <a:rPr lang="en-US" sz="1200" kern="1200" dirty="0">
                <a:solidFill>
                  <a:schemeClr val="tx1"/>
                </a:solidFill>
                <a:effectLst/>
                <a:latin typeface="+mn-lt"/>
                <a:ea typeface="+mn-ea"/>
                <a:cs typeface="+mn-cs"/>
              </a:rPr>
              <a:t> that protects both the agency and staff by demonstrating appropriate response and due diligence.</a:t>
            </a:r>
          </a:p>
          <a:p>
            <a:pPr lvl="0"/>
            <a:r>
              <a:rPr lang="en-US" sz="1200" kern="1200" dirty="0">
                <a:solidFill>
                  <a:schemeClr val="tx1"/>
                </a:solidFill>
                <a:effectLst/>
                <a:latin typeface="+mn-lt"/>
                <a:ea typeface="+mn-ea"/>
                <a:cs typeface="+mn-cs"/>
              </a:rPr>
              <a:t>They support </a:t>
            </a:r>
            <a:r>
              <a:rPr lang="en-US" sz="1200" b="1" kern="1200" dirty="0">
                <a:solidFill>
                  <a:schemeClr val="tx1"/>
                </a:solidFill>
                <a:effectLst/>
                <a:latin typeface="+mn-lt"/>
                <a:ea typeface="+mn-ea"/>
                <a:cs typeface="+mn-cs"/>
              </a:rPr>
              <a:t>legal accountability</a:t>
            </a:r>
            <a:r>
              <a:rPr lang="en-US" sz="1200" kern="1200" dirty="0">
                <a:solidFill>
                  <a:schemeClr val="tx1"/>
                </a:solidFill>
                <a:effectLst/>
                <a:latin typeface="+mn-lt"/>
                <a:ea typeface="+mn-ea"/>
                <a:cs typeface="+mn-cs"/>
              </a:rPr>
              <a:t> in case of audits, lawsuits, or investigations. They ensure staff are </a:t>
            </a:r>
            <a:r>
              <a:rPr lang="en-US" sz="1200" b="1" kern="1200" dirty="0">
                <a:solidFill>
                  <a:schemeClr val="tx1"/>
                </a:solidFill>
                <a:effectLst/>
                <a:latin typeface="+mn-lt"/>
                <a:ea typeface="+mn-ea"/>
                <a:cs typeface="+mn-cs"/>
              </a:rPr>
              <a:t>better prepared</a:t>
            </a:r>
            <a:r>
              <a:rPr lang="en-US" sz="1200" kern="1200" dirty="0">
                <a:solidFill>
                  <a:schemeClr val="tx1"/>
                </a:solidFill>
                <a:effectLst/>
                <a:latin typeface="+mn-lt"/>
                <a:ea typeface="+mn-ea"/>
                <a:cs typeface="+mn-cs"/>
              </a:rPr>
              <a:t> for future emergencies by learning from past events.</a:t>
            </a:r>
          </a:p>
          <a:p>
            <a:r>
              <a:rPr lang="en-US" sz="1200" kern="1200" dirty="0">
                <a:solidFill>
                  <a:schemeClr val="tx1"/>
                </a:solidFill>
                <a:effectLst/>
                <a:latin typeface="+mn-lt"/>
                <a:ea typeface="+mn-ea"/>
                <a:cs typeface="+mn-cs"/>
              </a:rPr>
              <a:t>They help identify trends that lead to </a:t>
            </a:r>
            <a:r>
              <a:rPr lang="en-US" sz="1200" b="1" kern="1200" dirty="0">
                <a:solidFill>
                  <a:schemeClr val="tx1"/>
                </a:solidFill>
                <a:effectLst/>
                <a:latin typeface="+mn-lt"/>
                <a:ea typeface="+mn-ea"/>
                <a:cs typeface="+mn-cs"/>
              </a:rPr>
              <a:t>policy changes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training improvements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prevention strategies</a:t>
            </a:r>
            <a:r>
              <a:rPr lang="en-US" sz="1200" kern="1200" dirty="0">
                <a:solidFill>
                  <a:schemeClr val="tx1"/>
                </a:solidFill>
                <a:effectLst/>
                <a:latin typeface="+mn-lt"/>
                <a:ea typeface="+mn-ea"/>
                <a:cs typeface="+mn-cs"/>
              </a:rPr>
              <a:t>. And </a:t>
            </a:r>
          </a:p>
          <a:p>
            <a:r>
              <a:rPr lang="en-US" dirty="0"/>
              <a:t>They also create </a:t>
            </a:r>
            <a:r>
              <a:rPr lang="en-US" b="1" dirty="0"/>
              <a:t>accountability and transparency within our </a:t>
            </a:r>
            <a:r>
              <a:rPr lang="en-US" b="1" dirty="0" err="1"/>
              <a:t>oragnization</a:t>
            </a:r>
            <a:r>
              <a:rPr lang="en-US" dirty="0"/>
              <a:t> — not just for clients, but for staff and departments too. It shows that we’re responding to incidents and taking them seriously. good reporting helps us improve our </a:t>
            </a:r>
            <a:r>
              <a:rPr lang="en-US" b="1" dirty="0"/>
              <a:t>training</a:t>
            </a:r>
            <a:r>
              <a:rPr lang="en-US" dirty="0"/>
              <a:t>, </a:t>
            </a:r>
            <a:r>
              <a:rPr lang="en-US" b="1" dirty="0"/>
              <a:t>staffing</a:t>
            </a:r>
            <a:r>
              <a:rPr lang="en-US" dirty="0"/>
              <a:t>, and </a:t>
            </a:r>
            <a:r>
              <a:rPr lang="en-US" b="1" dirty="0"/>
              <a:t>procedures</a:t>
            </a:r>
            <a:r>
              <a:rPr lang="en-US" dirty="0"/>
              <a:t>. </a:t>
            </a:r>
          </a:p>
          <a:p>
            <a:r>
              <a:rPr lang="en-US" dirty="0"/>
              <a:t>So every report you write plays a part in making Housing Works safer and stronger.”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4</a:t>
            </a:fld>
            <a:endParaRPr lang="en-US"/>
          </a:p>
        </p:txBody>
      </p:sp>
    </p:spTree>
    <p:extLst>
      <p:ext uri="{BB962C8B-B14F-4D97-AF65-F5344CB8AC3E}">
        <p14:creationId xmlns:p14="http://schemas.microsoft.com/office/powerpoint/2010/main" val="3704308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filing an incident report, you’ll start by going to the </a:t>
            </a:r>
            <a:r>
              <a:rPr lang="en-US" b="1" dirty="0"/>
              <a:t>Housing Works intranet</a:t>
            </a:r>
            <a:r>
              <a:rPr lang="en-US" dirty="0"/>
              <a:t>. You can access this from a work computer or from a desktop, which is available for staff use.</a:t>
            </a:r>
          </a:p>
          <a:p>
            <a:r>
              <a:rPr lang="en-US" dirty="0"/>
              <a:t>Once you're on the intranet homepage, use the search bar and type in </a:t>
            </a:r>
            <a:r>
              <a:rPr lang="en-US" b="1" dirty="0"/>
              <a:t>‘Reporting’</a:t>
            </a:r>
            <a:r>
              <a:rPr lang="en-US" dirty="0"/>
              <a:t>.</a:t>
            </a:r>
          </a:p>
          <a:p>
            <a:r>
              <a:rPr lang="en-US" dirty="0"/>
              <a:t>Scroll down until you see a link that says: </a:t>
            </a:r>
            <a:r>
              <a:rPr lang="en-US" b="1" dirty="0"/>
              <a:t>‘Click here to submit a report.’</a:t>
            </a:r>
            <a:endParaRPr lang="en-US" dirty="0"/>
          </a:p>
          <a:p>
            <a:r>
              <a:rPr lang="en-US" dirty="0"/>
              <a:t>That link will take you to the internal reporting system, where you’ll complete the incident report form.</a:t>
            </a:r>
          </a:p>
          <a:p>
            <a:r>
              <a:rPr lang="en-US" dirty="0"/>
              <a:t>Make sure to fill out </a:t>
            </a:r>
            <a:r>
              <a:rPr lang="en-US" b="1" dirty="0"/>
              <a:t>all sections of the form completely and accurately</a:t>
            </a:r>
            <a:r>
              <a:rPr lang="en-US" dirty="0"/>
              <a:t>, including the incident type, people involved, date, location, and a clear summary of what occurred.</a:t>
            </a:r>
          </a:p>
          <a:p>
            <a:r>
              <a:rPr lang="en-US" dirty="0"/>
              <a:t>Submitting the report properly is the first step in keeping our teams informed and protected — so take the time to do it right.”</a:t>
            </a:r>
          </a:p>
          <a:p>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5</a:t>
            </a:fld>
            <a:endParaRPr lang="en-US"/>
          </a:p>
        </p:txBody>
      </p:sp>
    </p:spTree>
    <p:extLst>
      <p:ext uri="{BB962C8B-B14F-4D97-AF65-F5344CB8AC3E}">
        <p14:creationId xmlns:p14="http://schemas.microsoft.com/office/powerpoint/2010/main" val="152275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filling out the incident report, start by selecting the correct </a:t>
            </a:r>
            <a:r>
              <a:rPr lang="en-US" b="1" dirty="0"/>
              <a:t>incident category</a:t>
            </a:r>
            <a:r>
              <a:rPr lang="en-US" dirty="0"/>
              <a:t> — as seen in the video there are many </a:t>
            </a:r>
            <a:r>
              <a:rPr lang="en-US" dirty="0" err="1"/>
              <a:t>caetgories</a:t>
            </a:r>
            <a:r>
              <a:rPr lang="en-US" dirty="0"/>
              <a:t> in which you can select from, so choose one to begin with your report.</a:t>
            </a:r>
          </a:p>
          <a:p>
            <a:r>
              <a:rPr lang="en-US" dirty="0"/>
              <a:t>After you select that category, it’s really important to </a:t>
            </a:r>
            <a:r>
              <a:rPr lang="en-US" b="1" dirty="0"/>
              <a:t>give as much information as possible</a:t>
            </a:r>
            <a:r>
              <a:rPr lang="en-US" dirty="0"/>
              <a:t>.</a:t>
            </a:r>
          </a:p>
          <a:p>
            <a:r>
              <a:rPr lang="en-US" dirty="0"/>
              <a:t>Include the full names of all people involved — clients, staff, witnesses — as well as the exact time and location.</a:t>
            </a:r>
          </a:p>
          <a:p>
            <a:r>
              <a:rPr lang="en-US" dirty="0"/>
              <a:t>Describe what happened in a clear, factual way. Stick to what you saw or what was said. Avoid adding opinions like 'I think he was high' — instead, describe what you observed: 'Client appeared disoriented, unsteady on feet, slurred speech.'</a:t>
            </a:r>
          </a:p>
          <a:p>
            <a:r>
              <a:rPr lang="en-US" dirty="0"/>
              <a:t>These details help the investigation process as we want to get all information necessary in order to move forward with the investigation. </a:t>
            </a:r>
          </a:p>
          <a:p>
            <a:r>
              <a:rPr lang="en-US" dirty="0"/>
              <a:t>So remember: once you pick the category — be thorough, clear, and objective.”</a:t>
            </a:r>
          </a:p>
          <a:p>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6</a:t>
            </a:fld>
            <a:endParaRPr lang="en-US"/>
          </a:p>
        </p:txBody>
      </p:sp>
    </p:spTree>
    <p:extLst>
      <p:ext uri="{BB962C8B-B14F-4D97-AF65-F5344CB8AC3E}">
        <p14:creationId xmlns:p14="http://schemas.microsoft.com/office/powerpoint/2010/main" val="688017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staff assigned to investigate an incident, here’s how you access and take ownership of the report.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you’ll typically receive an </a:t>
            </a:r>
            <a:r>
              <a:rPr lang="en-US" b="1" dirty="0"/>
              <a:t>email notification</a:t>
            </a:r>
            <a:r>
              <a:rPr lang="en-US" dirty="0"/>
              <a:t> when a new report is submitted that requires your attention. You can also go directly to </a:t>
            </a:r>
            <a:r>
              <a:rPr lang="en-US" sz="1200" dirty="0">
                <a:latin typeface="Lato" panose="020F0502020204030203" pitchFamily="34" charset="0"/>
                <a:ea typeface="Lato" panose="020F0502020204030203" pitchFamily="34" charset="0"/>
                <a:cs typeface="Lato" panose="020F0502020204030203" pitchFamily="34" charset="0"/>
                <a:hlinkClick r:id="rId3"/>
              </a:rPr>
              <a:t>http://Login.salesforce.com</a:t>
            </a:r>
            <a:r>
              <a:rPr lang="en-US" sz="1200" dirty="0">
                <a:latin typeface="Lato" panose="020F0502020204030203" pitchFamily="34" charset="0"/>
                <a:ea typeface="Lato" panose="020F0502020204030203" pitchFamily="34" charset="0"/>
                <a:cs typeface="Lato" panose="020F0502020204030203" pitchFamily="34" charset="0"/>
              </a:rPr>
              <a:t> </a:t>
            </a:r>
            <a:r>
              <a:rPr lang="en-US" dirty="0"/>
              <a:t>and log in to your Housing Works account.</a:t>
            </a:r>
          </a:p>
          <a:p>
            <a:r>
              <a:rPr lang="en-US" dirty="0"/>
              <a:t>Once you locate the report, the first thing you should do is </a:t>
            </a:r>
            <a:r>
              <a:rPr lang="en-US" b="1" dirty="0"/>
              <a:t>change the status</a:t>
            </a:r>
            <a:r>
              <a:rPr lang="en-US" dirty="0"/>
              <a:t> to </a:t>
            </a:r>
            <a:r>
              <a:rPr lang="en-US" b="1" dirty="0"/>
              <a:t>‘In Progress.’</a:t>
            </a:r>
            <a:r>
              <a:rPr lang="en-US" dirty="0"/>
              <a:t> This signals to others that the investigation has started and prevents duplicate efforts.</a:t>
            </a:r>
          </a:p>
          <a:p>
            <a:r>
              <a:rPr lang="en-US" dirty="0"/>
              <a:t>If you are not the correct person to investigate the report, or if it was assigned to you in error, you can request that the </a:t>
            </a:r>
            <a:r>
              <a:rPr lang="en-US" b="1" dirty="0"/>
              <a:t>report owner be changed</a:t>
            </a:r>
            <a:r>
              <a:rPr lang="en-US" dirty="0"/>
              <a:t>. Reach out to your supervisor or the proper department to make that switch.</a:t>
            </a:r>
          </a:p>
          <a:p>
            <a:r>
              <a:rPr lang="en-US" dirty="0"/>
              <a:t>Once that’s set, you’re ready to start your review, gather facts, and move the investigation forward.”</a:t>
            </a:r>
          </a:p>
          <a:p>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7</a:t>
            </a:fld>
            <a:endParaRPr lang="en-US"/>
          </a:p>
        </p:txBody>
      </p:sp>
    </p:spTree>
    <p:extLst>
      <p:ext uri="{BB962C8B-B14F-4D97-AF65-F5344CB8AC3E}">
        <p14:creationId xmlns:p14="http://schemas.microsoft.com/office/powerpoint/2010/main" val="227429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is assigned to you and marked as 'In Progress', your next step is to begin a full investigation and document a clear </a:t>
            </a:r>
            <a:r>
              <a:rPr lang="en-US" b="1" dirty="0"/>
              <a:t>Investigation Summary</a:t>
            </a:r>
            <a:r>
              <a:rPr lang="en-US" dirty="0"/>
              <a:t>.</a:t>
            </a:r>
          </a:p>
          <a:p>
            <a:r>
              <a:rPr lang="en-US" dirty="0"/>
              <a:t>Start by reading the </a:t>
            </a:r>
            <a:r>
              <a:rPr lang="en-US" b="1" dirty="0"/>
              <a:t>entire report carefully</a:t>
            </a:r>
            <a:r>
              <a:rPr lang="en-US" dirty="0"/>
              <a:t>, including all notes and details from the original submitter.</a:t>
            </a:r>
          </a:p>
          <a:p>
            <a:r>
              <a:rPr lang="en-US" dirty="0"/>
              <a:t>Then speak directly with </a:t>
            </a:r>
            <a:r>
              <a:rPr lang="en-US" b="1" dirty="0"/>
              <a:t>everyone involved</a:t>
            </a:r>
            <a:r>
              <a:rPr lang="en-US" dirty="0"/>
              <a:t>. That may include staff members, clients, or even other witnesses.</a:t>
            </a:r>
          </a:p>
          <a:p>
            <a:r>
              <a:rPr lang="en-US" dirty="0"/>
              <a:t>Next, gather and review any </a:t>
            </a:r>
            <a:r>
              <a:rPr lang="en-US" b="1" dirty="0"/>
              <a:t>supporting documentation</a:t>
            </a:r>
            <a:r>
              <a:rPr lang="en-US" dirty="0"/>
              <a:t> — this could include </a:t>
            </a:r>
            <a:r>
              <a:rPr lang="en-US" b="1" dirty="0"/>
              <a:t>photos/ video footage </a:t>
            </a:r>
            <a:r>
              <a:rPr lang="en-US" dirty="0"/>
              <a:t>or anything else that provides more context.</a:t>
            </a:r>
          </a:p>
          <a:p>
            <a:r>
              <a:rPr lang="en-US" dirty="0"/>
              <a:t>Your goal is to collect as much accurate information as possible.</a:t>
            </a:r>
          </a:p>
          <a:p>
            <a:r>
              <a:rPr lang="en-US" dirty="0"/>
              <a:t>Once you’ve gathered everything, determine the </a:t>
            </a:r>
            <a:r>
              <a:rPr lang="en-US" b="1" dirty="0"/>
              <a:t>outcome</a:t>
            </a:r>
            <a:r>
              <a:rPr lang="en-US" dirty="0"/>
              <a:t>. What happened? How did it happen? Why? And what’s the result?</a:t>
            </a:r>
          </a:p>
          <a:p>
            <a:r>
              <a:rPr lang="en-US" dirty="0"/>
              <a:t>Then document:</a:t>
            </a:r>
          </a:p>
          <a:p>
            <a:r>
              <a:rPr lang="en-US" dirty="0"/>
              <a:t>Whether any </a:t>
            </a:r>
            <a:r>
              <a:rPr lang="en-US" b="1" dirty="0"/>
              <a:t>policies were violated</a:t>
            </a:r>
            <a:r>
              <a:rPr lang="en-US" dirty="0"/>
              <a:t>,</a:t>
            </a:r>
          </a:p>
          <a:p>
            <a:r>
              <a:rPr lang="en-US" dirty="0"/>
              <a:t>What </a:t>
            </a:r>
            <a:r>
              <a:rPr lang="en-US" b="1" dirty="0"/>
              <a:t>decisions</a:t>
            </a:r>
            <a:r>
              <a:rPr lang="en-US" dirty="0"/>
              <a:t> were made,</a:t>
            </a:r>
          </a:p>
          <a:p>
            <a:r>
              <a:rPr lang="en-US" dirty="0"/>
              <a:t>This summary is what helps us understand the situation, and how we can move forward to continuing to keep everyone at Housing Works safe.</a:t>
            </a:r>
          </a:p>
        </p:txBody>
      </p:sp>
      <p:sp>
        <p:nvSpPr>
          <p:cNvPr id="4" name="Slide Number Placeholder 3"/>
          <p:cNvSpPr>
            <a:spLocks noGrp="1"/>
          </p:cNvSpPr>
          <p:nvPr>
            <p:ph type="sldNum" sz="quarter" idx="5"/>
          </p:nvPr>
        </p:nvSpPr>
        <p:spPr/>
        <p:txBody>
          <a:bodyPr/>
          <a:lstStyle/>
          <a:p>
            <a:fld id="{D6C589A1-2920-48F8-AD0A-2EC541F02D5B}" type="slidenum">
              <a:rPr lang="en-US" smtClean="0"/>
              <a:t>8</a:t>
            </a:fld>
            <a:endParaRPr lang="en-US"/>
          </a:p>
        </p:txBody>
      </p:sp>
    </p:spTree>
    <p:extLst>
      <p:ext uri="{BB962C8B-B14F-4D97-AF65-F5344CB8AC3E}">
        <p14:creationId xmlns:p14="http://schemas.microsoft.com/office/powerpoint/2010/main" val="353672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investigation process is not just about reviewing what happened — it’s about taking </a:t>
            </a:r>
            <a:r>
              <a:rPr lang="en-US" sz="1200" b="1" kern="1200" dirty="0">
                <a:solidFill>
                  <a:schemeClr val="tx1"/>
                </a:solidFill>
                <a:effectLst/>
                <a:latin typeface="+mn-lt"/>
                <a:ea typeface="+mn-ea"/>
                <a:cs typeface="+mn-cs"/>
              </a:rPr>
              <a:t>coordinated action</a:t>
            </a:r>
            <a:r>
              <a:rPr lang="en-US" sz="1200" kern="1200" dirty="0">
                <a:solidFill>
                  <a:schemeClr val="tx1"/>
                </a:solidFill>
                <a:effectLst/>
                <a:latin typeface="+mn-lt"/>
                <a:ea typeface="+mn-ea"/>
                <a:cs typeface="+mn-cs"/>
              </a:rPr>
              <a:t> to reduce risk and prevent future incidents. This often means involving the right teams, holding the right meetings, and making sure all departments are aligned.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During an investigation, certain incidents require elevated attention and immediate coordination. When a situation is </a:t>
            </a:r>
            <a:r>
              <a:rPr lang="en-US" sz="1200" b="1" kern="1200" dirty="0">
                <a:solidFill>
                  <a:schemeClr val="tx1"/>
                </a:solidFill>
                <a:effectLst/>
                <a:latin typeface="+mn-lt"/>
                <a:ea typeface="+mn-ea"/>
                <a:cs typeface="+mn-cs"/>
              </a:rPr>
              <a:t>urgent and serious</a:t>
            </a:r>
            <a:r>
              <a:rPr lang="en-US" sz="1200" kern="1200" dirty="0">
                <a:solidFill>
                  <a:schemeClr val="tx1"/>
                </a:solidFill>
                <a:effectLst/>
                <a:latin typeface="+mn-lt"/>
                <a:ea typeface="+mn-ea"/>
                <a:cs typeface="+mn-cs"/>
              </a:rPr>
              <a:t>, the investigator may call for an </a:t>
            </a:r>
            <a:r>
              <a:rPr lang="en-US" sz="1200" b="1" kern="1200" dirty="0">
                <a:solidFill>
                  <a:schemeClr val="tx1"/>
                </a:solidFill>
                <a:effectLst/>
                <a:latin typeface="+mn-lt"/>
                <a:ea typeface="+mn-ea"/>
                <a:cs typeface="+mn-cs"/>
              </a:rPr>
              <a:t>Emergency Meeting</a:t>
            </a:r>
            <a:r>
              <a:rPr lang="en-US" sz="1200" kern="1200" dirty="0">
                <a:solidFill>
                  <a:schemeClr val="tx1"/>
                </a:solidFill>
                <a:effectLst/>
                <a:latin typeface="+mn-lt"/>
                <a:ea typeface="+mn-ea"/>
                <a:cs typeface="+mn-cs"/>
              </a:rPr>
              <a:t>. This is a critical step in our response process.</a:t>
            </a:r>
          </a:p>
          <a:p>
            <a:r>
              <a:rPr lang="en-US" sz="1200" kern="1200" dirty="0">
                <a:solidFill>
                  <a:schemeClr val="tx1"/>
                </a:solidFill>
                <a:effectLst/>
                <a:latin typeface="+mn-lt"/>
                <a:ea typeface="+mn-ea"/>
                <a:cs typeface="+mn-cs"/>
              </a:rPr>
              <a:t>The Emergency Meeting brings together all involved departments — which may include security, case management, medical, and operations — to assess the risk, determine the facts, and make a </a:t>
            </a:r>
            <a:r>
              <a:rPr lang="en-US" sz="1200" b="1" kern="1200" dirty="0">
                <a:solidFill>
                  <a:schemeClr val="tx1"/>
                </a:solidFill>
                <a:effectLst/>
                <a:latin typeface="+mn-lt"/>
                <a:ea typeface="+mn-ea"/>
                <a:cs typeface="+mn-cs"/>
              </a:rPr>
              <a:t>unified decision</a:t>
            </a:r>
            <a:r>
              <a:rPr lang="en-US" sz="1200" kern="1200" dirty="0">
                <a:solidFill>
                  <a:schemeClr val="tx1"/>
                </a:solidFill>
                <a:effectLst/>
                <a:latin typeface="+mn-lt"/>
                <a:ea typeface="+mn-ea"/>
                <a:cs typeface="+mn-cs"/>
              </a:rPr>
              <a:t> on how to move forward. they are reserved for situations where the </a:t>
            </a:r>
            <a:r>
              <a:rPr lang="en-US" sz="1200" b="1" kern="1200" dirty="0">
                <a:solidFill>
                  <a:schemeClr val="tx1"/>
                </a:solidFill>
                <a:effectLst/>
                <a:latin typeface="+mn-lt"/>
                <a:ea typeface="+mn-ea"/>
                <a:cs typeface="+mn-cs"/>
              </a:rPr>
              <a:t>safety and security of the agency</a:t>
            </a:r>
            <a:r>
              <a:rPr lang="en-US" sz="1200" kern="1200" dirty="0">
                <a:solidFill>
                  <a:schemeClr val="tx1"/>
                </a:solidFill>
                <a:effectLst/>
                <a:latin typeface="+mn-lt"/>
                <a:ea typeface="+mn-ea"/>
                <a:cs typeface="+mn-cs"/>
              </a:rPr>
              <a:t> could be compromised.</a:t>
            </a:r>
          </a:p>
          <a:p>
            <a:r>
              <a:rPr lang="en-US" sz="1200" kern="1200" dirty="0">
                <a:solidFill>
                  <a:schemeClr val="tx1"/>
                </a:solidFill>
                <a:effectLst/>
                <a:latin typeface="+mn-lt"/>
                <a:ea typeface="+mn-ea"/>
                <a:cs typeface="+mn-cs"/>
              </a:rPr>
              <a:t>Outcomes of these meetings may include: </a:t>
            </a:r>
          </a:p>
          <a:p>
            <a:pPr lvl="0"/>
            <a:r>
              <a:rPr lang="en-US" sz="1200" kern="1200" dirty="0">
                <a:solidFill>
                  <a:schemeClr val="tx1"/>
                </a:solidFill>
                <a:effectLst/>
                <a:latin typeface="+mn-lt"/>
                <a:ea typeface="+mn-ea"/>
                <a:cs typeface="+mn-cs"/>
              </a:rPr>
              <a:t>Temporary or permanent </a:t>
            </a:r>
            <a:r>
              <a:rPr lang="en-US" sz="1200" b="1" kern="1200" dirty="0">
                <a:solidFill>
                  <a:schemeClr val="tx1"/>
                </a:solidFill>
                <a:effectLst/>
                <a:latin typeface="+mn-lt"/>
                <a:ea typeface="+mn-ea"/>
                <a:cs typeface="+mn-cs"/>
              </a:rPr>
              <a:t>suspension of services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Discharge</a:t>
            </a:r>
            <a:r>
              <a:rPr lang="en-US" sz="1200" kern="1200" dirty="0">
                <a:solidFill>
                  <a:schemeClr val="tx1"/>
                </a:solidFill>
                <a:effectLst/>
                <a:latin typeface="+mn-lt"/>
                <a:ea typeface="+mn-ea"/>
                <a:cs typeface="+mn-cs"/>
              </a:rPr>
              <a:t> from the facility</a:t>
            </a:r>
          </a:p>
          <a:p>
            <a:pPr lvl="0"/>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corrective actions</a:t>
            </a:r>
            <a:r>
              <a:rPr lang="en-US" sz="1200" kern="1200" dirty="0">
                <a:solidFill>
                  <a:schemeClr val="tx1"/>
                </a:solidFill>
                <a:effectLst/>
                <a:latin typeface="+mn-lt"/>
                <a:ea typeface="+mn-ea"/>
                <a:cs typeface="+mn-cs"/>
              </a:rPr>
              <a:t> such as a code of conduct</a:t>
            </a:r>
          </a:p>
          <a:p>
            <a:r>
              <a:rPr lang="en-US" sz="1200" kern="1200" dirty="0">
                <a:solidFill>
                  <a:schemeClr val="tx1"/>
                </a:solidFill>
                <a:effectLst/>
                <a:latin typeface="+mn-lt"/>
                <a:ea typeface="+mn-ea"/>
                <a:cs typeface="+mn-cs"/>
              </a:rPr>
              <a:t>This coordinated approach ensures decisions are made with input from all stakeholders and helps protect the agency.</a:t>
            </a:r>
          </a:p>
          <a:p>
            <a:r>
              <a:rPr lang="en-US" sz="1200" kern="1200" dirty="0">
                <a:solidFill>
                  <a:schemeClr val="tx1"/>
                </a:solidFill>
                <a:effectLst/>
                <a:latin typeface="+mn-lt"/>
                <a:ea typeface="+mn-ea"/>
                <a:cs typeface="+mn-cs"/>
              </a:rPr>
              <a:t>After a decision is made, when closing a report if necessary a </a:t>
            </a:r>
            <a:r>
              <a:rPr lang="en-US" sz="1200" b="1" kern="1200" dirty="0">
                <a:solidFill>
                  <a:schemeClr val="tx1"/>
                </a:solidFill>
                <a:effectLst/>
                <a:latin typeface="+mn-lt"/>
                <a:ea typeface="+mn-ea"/>
                <a:cs typeface="+mn-cs"/>
              </a:rPr>
              <a:t>Interdepartmental Notification</a:t>
            </a:r>
            <a:r>
              <a:rPr lang="en-US" sz="1200" kern="1200" dirty="0">
                <a:solidFill>
                  <a:schemeClr val="tx1"/>
                </a:solidFill>
                <a:effectLst/>
                <a:latin typeface="+mn-lt"/>
                <a:ea typeface="+mn-ea"/>
                <a:cs typeface="+mn-cs"/>
              </a:rPr>
              <a:t> is sent out agency wide including a suspension, discharge, or referral via email. This ensures that all frontline staff, support services, and relevant departments are aware and informed, preventing breakdowns in communication that can lead to safety issues or liability.</a:t>
            </a:r>
          </a:p>
          <a:p>
            <a:r>
              <a:rPr lang="en-US" sz="1200" kern="1200" dirty="0">
                <a:solidFill>
                  <a:schemeClr val="tx1"/>
                </a:solidFill>
                <a:effectLst/>
                <a:latin typeface="+mn-lt"/>
                <a:ea typeface="+mn-ea"/>
                <a:cs typeface="+mn-cs"/>
              </a:rPr>
              <a:t>Before closing an investigation, always </a:t>
            </a:r>
            <a:r>
              <a:rPr lang="en-US" sz="1200" b="1" kern="1200" dirty="0">
                <a:solidFill>
                  <a:schemeClr val="tx1"/>
                </a:solidFill>
                <a:effectLst/>
                <a:latin typeface="+mn-lt"/>
                <a:ea typeface="+mn-ea"/>
                <a:cs typeface="+mn-cs"/>
              </a:rPr>
              <a:t>note in your report</a:t>
            </a:r>
            <a:r>
              <a:rPr lang="en-US" sz="1200" kern="1200" dirty="0">
                <a:solidFill>
                  <a:schemeClr val="tx1"/>
                </a:solidFill>
                <a:effectLst/>
                <a:latin typeface="+mn-lt"/>
                <a:ea typeface="+mn-ea"/>
                <a:cs typeface="+mn-cs"/>
              </a:rPr>
              <a:t> if a meeting was held, what departments were involved, and any actions taken and if a Interdepartmental Notification is necessary. This transparency reinforces accountability and supports long-term safety planning and documentation.</a:t>
            </a:r>
          </a:p>
          <a:p>
            <a:endParaRPr lang="en-US" dirty="0"/>
          </a:p>
        </p:txBody>
      </p:sp>
      <p:sp>
        <p:nvSpPr>
          <p:cNvPr id="4" name="Slide Number Placeholder 3"/>
          <p:cNvSpPr>
            <a:spLocks noGrp="1"/>
          </p:cNvSpPr>
          <p:nvPr>
            <p:ph type="sldNum" sz="quarter" idx="5"/>
          </p:nvPr>
        </p:nvSpPr>
        <p:spPr/>
        <p:txBody>
          <a:bodyPr/>
          <a:lstStyle/>
          <a:p>
            <a:fld id="{D6C589A1-2920-48F8-AD0A-2EC541F02D5B}" type="slidenum">
              <a:rPr lang="en-US" smtClean="0"/>
              <a:t>9</a:t>
            </a:fld>
            <a:endParaRPr lang="en-US"/>
          </a:p>
        </p:txBody>
      </p:sp>
    </p:spTree>
    <p:extLst>
      <p:ext uri="{BB962C8B-B14F-4D97-AF65-F5344CB8AC3E}">
        <p14:creationId xmlns:p14="http://schemas.microsoft.com/office/powerpoint/2010/main" val="1630660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680D-D87F-1C36-9DBF-700F339AF6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DDD3A9-CA71-4176-24A7-5F9448FA3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811A5C-EE64-BC63-E412-261C0C5F8749}"/>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5" name="Footer Placeholder 4">
            <a:extLst>
              <a:ext uri="{FF2B5EF4-FFF2-40B4-BE49-F238E27FC236}">
                <a16:creationId xmlns:a16="http://schemas.microsoft.com/office/drawing/2014/main" id="{2D90DE50-AC1D-0082-0210-749A1FC67B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F116A-7E1C-FCDA-93C8-9347F6DC867A}"/>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320610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C3DF4-7CB9-301C-117A-444E098390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BD9D02-5205-1BB4-BBF8-1449B54CB1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D2D89-741C-D4A6-08DB-9CF590268023}"/>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5" name="Footer Placeholder 4">
            <a:extLst>
              <a:ext uri="{FF2B5EF4-FFF2-40B4-BE49-F238E27FC236}">
                <a16:creationId xmlns:a16="http://schemas.microsoft.com/office/drawing/2014/main" id="{8A1EE657-4F35-C49F-BCA6-55988C5BF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0FBBB-63A7-754A-112F-EDD8D237C1B9}"/>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194105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5CA670-DC93-617E-F991-0AFFE40DFD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9DFF0-FD8D-A4B0-556E-F67C423218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35359-5849-6D66-9693-D5718A7AFA30}"/>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5" name="Footer Placeholder 4">
            <a:extLst>
              <a:ext uri="{FF2B5EF4-FFF2-40B4-BE49-F238E27FC236}">
                <a16:creationId xmlns:a16="http://schemas.microsoft.com/office/drawing/2014/main" id="{24836290-17D1-4F12-F699-DCE58B8AA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2DB74-BB19-1D99-151D-11AABAD6A1A8}"/>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552573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B73C-F447-7742-13F4-B375BD893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2BA1CB-BFAD-0887-3154-044E3F8B55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29040-3D98-78B6-A8DA-17919CC45964}"/>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5" name="Footer Placeholder 4">
            <a:extLst>
              <a:ext uri="{FF2B5EF4-FFF2-40B4-BE49-F238E27FC236}">
                <a16:creationId xmlns:a16="http://schemas.microsoft.com/office/drawing/2014/main" id="{70B901AD-54A8-4D90-25EC-FCBAABDFE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40915-B995-0DDF-41CF-50AE805D3EA6}"/>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4184178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740E-6076-C284-AE81-D76E9BC89C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914391-1F85-9A04-0D71-22746D1A1C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663B95-B288-BFBB-9FDC-F4A68075C9B3}"/>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5" name="Footer Placeholder 4">
            <a:extLst>
              <a:ext uri="{FF2B5EF4-FFF2-40B4-BE49-F238E27FC236}">
                <a16:creationId xmlns:a16="http://schemas.microsoft.com/office/drawing/2014/main" id="{0D3A16F0-CA3E-DD85-B2FB-ED49395E3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8980E-8367-B14D-B6DA-CFDFF174CED4}"/>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341090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E441-7911-732E-DAA5-F12B71D3B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CBBFD9-D259-C3C5-1DC9-4A30B971E4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932F2C-554A-0837-767B-76ED9043A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46B477-67FA-F3EA-2DE0-C0456C7F02F6}"/>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6" name="Footer Placeholder 5">
            <a:extLst>
              <a:ext uri="{FF2B5EF4-FFF2-40B4-BE49-F238E27FC236}">
                <a16:creationId xmlns:a16="http://schemas.microsoft.com/office/drawing/2014/main" id="{0D88B632-38D9-631C-7E65-05B47968FB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E4F317-3C86-DC99-F57C-F3C8F83C94ED}"/>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429178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9CF6A-757C-C155-1E57-B1917B6880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8DE905-A03F-3A2C-5BAD-2D751F8115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2C977F-A957-AA19-BBFC-4DD7E647EF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B76312-3A48-18B9-F93B-C7497402BA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2897C9-483D-1CD1-80B9-FCACC3668F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6F44B-421F-31C3-41FC-46740AF61590}"/>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8" name="Footer Placeholder 7">
            <a:extLst>
              <a:ext uri="{FF2B5EF4-FFF2-40B4-BE49-F238E27FC236}">
                <a16:creationId xmlns:a16="http://schemas.microsoft.com/office/drawing/2014/main" id="{29A032B9-DF75-B2B2-38D5-A387F294F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C7BA7C-5B83-3C1E-55BE-D299922664F6}"/>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18001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0749-948A-10A5-E7DD-1EB3FBCE0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2452BD-6358-3C72-E87F-F38BC4439B35}"/>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4" name="Footer Placeholder 3">
            <a:extLst>
              <a:ext uri="{FF2B5EF4-FFF2-40B4-BE49-F238E27FC236}">
                <a16:creationId xmlns:a16="http://schemas.microsoft.com/office/drawing/2014/main" id="{1CDED356-40C0-DC40-B675-254F5BCB0E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7EFF6E-8D16-7D38-00F2-C66BD4C1C9A6}"/>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1839983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5D97A5-0EA0-628A-493A-189B33514248}"/>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3" name="Footer Placeholder 2">
            <a:extLst>
              <a:ext uri="{FF2B5EF4-FFF2-40B4-BE49-F238E27FC236}">
                <a16:creationId xmlns:a16="http://schemas.microsoft.com/office/drawing/2014/main" id="{5E94AD97-98C4-72F7-EE81-06928BCBA6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CD8D19-C14A-D580-A19E-C7AB4412BCF4}"/>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427663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B3A9-6EA0-CEC5-86ED-5A294C023A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CE832E-D41B-14D3-27C7-B4D6D9A51A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63B7AE-1D3E-6500-8D39-E92D79B7D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6D2CA-CC0F-87B9-E23D-9419309E05D5}"/>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6" name="Footer Placeholder 5">
            <a:extLst>
              <a:ext uri="{FF2B5EF4-FFF2-40B4-BE49-F238E27FC236}">
                <a16:creationId xmlns:a16="http://schemas.microsoft.com/office/drawing/2014/main" id="{3326BDAF-749B-6259-4C94-9E8AC25B8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93D107-FF7A-0E08-AC7B-8A5E0FBDF8E0}"/>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2134551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88C65-FE35-FE2B-4A31-7A2A4AFE7D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068FA3-52A6-4EA4-0FC7-3D01704FBD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12CE1C-44BB-055D-0BCB-EA701C506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12059-5565-0CAB-756D-5103D6695254}"/>
              </a:ext>
            </a:extLst>
          </p:cNvPr>
          <p:cNvSpPr>
            <a:spLocks noGrp="1"/>
          </p:cNvSpPr>
          <p:nvPr>
            <p:ph type="dt" sz="half" idx="10"/>
          </p:nvPr>
        </p:nvSpPr>
        <p:spPr/>
        <p:txBody>
          <a:bodyPr/>
          <a:lstStyle/>
          <a:p>
            <a:fld id="{57A79490-C8EA-4C22-B87B-1A0742A8D8D4}" type="datetimeFigureOut">
              <a:rPr lang="en-US" smtClean="0"/>
              <a:t>8/20/2025</a:t>
            </a:fld>
            <a:endParaRPr lang="en-US"/>
          </a:p>
        </p:txBody>
      </p:sp>
      <p:sp>
        <p:nvSpPr>
          <p:cNvPr id="6" name="Footer Placeholder 5">
            <a:extLst>
              <a:ext uri="{FF2B5EF4-FFF2-40B4-BE49-F238E27FC236}">
                <a16:creationId xmlns:a16="http://schemas.microsoft.com/office/drawing/2014/main" id="{FC4CB331-A071-4929-8668-913AC107C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49CDD2-6824-4267-3872-05A60D709931}"/>
              </a:ext>
            </a:extLst>
          </p:cNvPr>
          <p:cNvSpPr>
            <a:spLocks noGrp="1"/>
          </p:cNvSpPr>
          <p:nvPr>
            <p:ph type="sldNum" sz="quarter" idx="12"/>
          </p:nvPr>
        </p:nvSpPr>
        <p:spPr/>
        <p:txBody>
          <a:bodyPr/>
          <a:lstStyle/>
          <a:p>
            <a:fld id="{46BE3114-06E4-4426-8570-827568B2601C}" type="slidenum">
              <a:rPr lang="en-US" smtClean="0"/>
              <a:t>‹#›</a:t>
            </a:fld>
            <a:endParaRPr lang="en-US"/>
          </a:p>
        </p:txBody>
      </p:sp>
    </p:spTree>
    <p:extLst>
      <p:ext uri="{BB962C8B-B14F-4D97-AF65-F5344CB8AC3E}">
        <p14:creationId xmlns:p14="http://schemas.microsoft.com/office/powerpoint/2010/main" val="35358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F3FAE-A339-23B2-9792-F2FFB89CF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4C6276-4293-B667-BDC8-5A75E2D6FF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BBB4-EDFF-2A50-46CE-264274712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A79490-C8EA-4C22-B87B-1A0742A8D8D4}" type="datetimeFigureOut">
              <a:rPr lang="en-US" smtClean="0"/>
              <a:t>8/20/2025</a:t>
            </a:fld>
            <a:endParaRPr lang="en-US"/>
          </a:p>
        </p:txBody>
      </p:sp>
      <p:sp>
        <p:nvSpPr>
          <p:cNvPr id="5" name="Footer Placeholder 4">
            <a:extLst>
              <a:ext uri="{FF2B5EF4-FFF2-40B4-BE49-F238E27FC236}">
                <a16:creationId xmlns:a16="http://schemas.microsoft.com/office/drawing/2014/main" id="{12AAB5C4-F992-B5CD-84DB-152A61E0A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9EB01C-4508-8710-DB99-52A013E8E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BE3114-06E4-4426-8570-827568B2601C}" type="slidenum">
              <a:rPr lang="en-US" smtClean="0"/>
              <a:t>‹#›</a:t>
            </a:fld>
            <a:endParaRPr lang="en-US"/>
          </a:p>
        </p:txBody>
      </p:sp>
    </p:spTree>
    <p:extLst>
      <p:ext uri="{BB962C8B-B14F-4D97-AF65-F5344CB8AC3E}">
        <p14:creationId xmlns:p14="http://schemas.microsoft.com/office/powerpoint/2010/main" val="2285535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1.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jp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j.marrow@housingworks.org" TargetMode="External"/><Relationship Id="rId5" Type="http://schemas.openxmlformats.org/officeDocument/2006/relationships/hyperlink" Target="mailto:campos@housingworks.org"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3.png"/><Relationship Id="rId5" Type="http://schemas.openxmlformats.org/officeDocument/2006/relationships/image" Target="../media/image1.jpe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0.svg"/><Relationship Id="rId12"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1.jpeg"/><Relationship Id="rId10"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6.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6.m4a"/><Relationship Id="rId7" Type="http://schemas.openxmlformats.org/officeDocument/2006/relationships/image" Target="../media/image1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5.xml"/><Relationship Id="rId11" Type="http://schemas.openxmlformats.org/officeDocument/2006/relationships/image" Target="../media/image3.png"/><Relationship Id="rId5" Type="http://schemas.openxmlformats.org/officeDocument/2006/relationships/slideLayout" Target="../slideLayouts/slideLayout4.xml"/><Relationship Id="rId10" Type="http://schemas.openxmlformats.org/officeDocument/2006/relationships/hyperlink" Target="https://intranet.housingworks.org/" TargetMode="External"/><Relationship Id="rId4" Type="http://schemas.openxmlformats.org/officeDocument/2006/relationships/audio" Target="../media/media6.m4a"/><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8.m4a"/><Relationship Id="rId7" Type="http://schemas.openxmlformats.org/officeDocument/2006/relationships/image" Target="../media/image1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8.m4a"/><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0.m4a"/><Relationship Id="rId7" Type="http://schemas.openxmlformats.org/officeDocument/2006/relationships/image" Target="../media/image20.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7.xml"/><Relationship Id="rId11" Type="http://schemas.openxmlformats.org/officeDocument/2006/relationships/image" Target="../media/image3.png"/><Relationship Id="rId5" Type="http://schemas.openxmlformats.org/officeDocument/2006/relationships/slideLayout" Target="../slideLayouts/slideLayout4.xml"/><Relationship Id="rId10" Type="http://schemas.openxmlformats.org/officeDocument/2006/relationships/image" Target="../media/image1.jpeg"/><Relationship Id="rId4" Type="http://schemas.openxmlformats.org/officeDocument/2006/relationships/audio" Target="../media/media10.m4a"/><Relationship Id="rId9" Type="http://schemas.openxmlformats.org/officeDocument/2006/relationships/hyperlink" Target="http://login.salesforce.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12.m4a"/><Relationship Id="rId7" Type="http://schemas.openxmlformats.org/officeDocument/2006/relationships/image" Target="../media/image22.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audio" Target="../media/media12.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4.xml"/><Relationship Id="rId7" Type="http://schemas.openxmlformats.org/officeDocument/2006/relationships/image" Target="../media/image1.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A9E7-D2FA-CAD8-2DAF-686AA7FE9062}"/>
              </a:ext>
            </a:extLst>
          </p:cNvPr>
          <p:cNvSpPr>
            <a:spLocks noGrp="1"/>
          </p:cNvSpPr>
          <p:nvPr>
            <p:ph type="ctrTitle"/>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Incident Reporting &amp; Investigation Training</a:t>
            </a:r>
          </a:p>
        </p:txBody>
      </p:sp>
      <p:pic>
        <p:nvPicPr>
          <p:cNvPr id="4" name="Picture 2">
            <a:extLst>
              <a:ext uri="{FF2B5EF4-FFF2-40B4-BE49-F238E27FC236}">
                <a16:creationId xmlns:a16="http://schemas.microsoft.com/office/drawing/2014/main" id="{14FDE932-954F-4BCE-B082-0200A59498A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17793"/>
            <a:ext cx="12152521" cy="1372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ands typing on keyboard">
            <a:extLst>
              <a:ext uri="{FF2B5EF4-FFF2-40B4-BE49-F238E27FC236}">
                <a16:creationId xmlns:a16="http://schemas.microsoft.com/office/drawing/2014/main" id="{2E2A415E-4543-5E00-4D58-0EFEE8927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7879" y="3509963"/>
            <a:ext cx="4388074" cy="2925097"/>
          </a:xfrm>
          <a:prstGeom prst="rect">
            <a:avLst/>
          </a:prstGeom>
        </p:spPr>
      </p:pic>
      <p:pic>
        <p:nvPicPr>
          <p:cNvPr id="46" name="Audio 45">
            <a:hlinkClick r:id="" action="ppaction://media"/>
            <a:extLst>
              <a:ext uri="{FF2B5EF4-FFF2-40B4-BE49-F238E27FC236}">
                <a16:creationId xmlns:a16="http://schemas.microsoft.com/office/drawing/2014/main" id="{06E3425E-7F40-9887-F646-4259B9C8C4A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7881675"/>
      </p:ext>
    </p:extLst>
  </p:cSld>
  <p:clrMapOvr>
    <a:masterClrMapping/>
  </p:clrMapOvr>
  <mc:AlternateContent xmlns:mc="http://schemas.openxmlformats.org/markup-compatibility/2006" xmlns:p14="http://schemas.microsoft.com/office/powerpoint/2010/main">
    <mc:Choice Requires="p14">
      <p:transition spd="slow" p14:dur="2000" advTm="84051"/>
    </mc:Choice>
    <mc:Fallback xmlns="">
      <p:transition spd="slow" advTm="84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131D-96CC-48AF-E2BC-9A4B67278786}"/>
              </a:ext>
            </a:extLst>
          </p:cNvPr>
          <p:cNvSpPr>
            <a:spLocks noGrp="1"/>
          </p:cNvSpPr>
          <p:nvPr>
            <p:ph type="title"/>
          </p:nvPr>
        </p:nvSpPr>
        <p:spPr>
          <a:xfrm>
            <a:off x="0" y="925007"/>
            <a:ext cx="10515600" cy="1325563"/>
          </a:xfrm>
        </p:spPr>
        <p:txBody>
          <a:bodyPr>
            <a:norm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Closing Incident Reports</a:t>
            </a:r>
          </a:p>
        </p:txBody>
      </p:sp>
      <p:pic>
        <p:nvPicPr>
          <p:cNvPr id="10" name="Content Placeholder 9">
            <a:extLst>
              <a:ext uri="{FF2B5EF4-FFF2-40B4-BE49-F238E27FC236}">
                <a16:creationId xmlns:a16="http://schemas.microsoft.com/office/drawing/2014/main" id="{E6925877-7BC4-F55F-2DEA-088A13CA926C}"/>
              </a:ext>
            </a:extLst>
          </p:cNvPr>
          <p:cNvPicPr>
            <a:picLocks noGrp="1" noChangeAspect="1"/>
          </p:cNvPicPr>
          <p:nvPr>
            <p:ph sz="half" idx="1"/>
          </p:nvPr>
        </p:nvPicPr>
        <p:blipFill>
          <a:blip r:embed="rId5"/>
          <a:stretch>
            <a:fillRect/>
          </a:stretch>
        </p:blipFill>
        <p:spPr>
          <a:xfrm>
            <a:off x="159816" y="2084074"/>
            <a:ext cx="8718714" cy="2646645"/>
          </a:xfrm>
        </p:spPr>
      </p:pic>
      <p:pic>
        <p:nvPicPr>
          <p:cNvPr id="12" name="Picture 11">
            <a:extLst>
              <a:ext uri="{FF2B5EF4-FFF2-40B4-BE49-F238E27FC236}">
                <a16:creationId xmlns:a16="http://schemas.microsoft.com/office/drawing/2014/main" id="{5DF45744-6114-0B1E-8470-761CF9172B41}"/>
              </a:ext>
            </a:extLst>
          </p:cNvPr>
          <p:cNvPicPr>
            <a:picLocks noChangeAspect="1"/>
          </p:cNvPicPr>
          <p:nvPr/>
        </p:nvPicPr>
        <p:blipFill>
          <a:blip r:embed="rId6"/>
          <a:stretch>
            <a:fillRect/>
          </a:stretch>
        </p:blipFill>
        <p:spPr>
          <a:xfrm>
            <a:off x="515752" y="5174013"/>
            <a:ext cx="8006841" cy="1285779"/>
          </a:xfrm>
          <a:prstGeom prst="rect">
            <a:avLst/>
          </a:prstGeom>
        </p:spPr>
      </p:pic>
      <p:sp>
        <p:nvSpPr>
          <p:cNvPr id="14" name="TextBox 13">
            <a:extLst>
              <a:ext uri="{FF2B5EF4-FFF2-40B4-BE49-F238E27FC236}">
                <a16:creationId xmlns:a16="http://schemas.microsoft.com/office/drawing/2014/main" id="{947659F2-F35E-C35D-CA66-C10D61487869}"/>
              </a:ext>
            </a:extLst>
          </p:cNvPr>
          <p:cNvSpPr txBox="1"/>
          <p:nvPr/>
        </p:nvSpPr>
        <p:spPr>
          <a:xfrm>
            <a:off x="8679426" y="4681528"/>
            <a:ext cx="2920181" cy="1938992"/>
          </a:xfrm>
          <a:prstGeom prst="rect">
            <a:avLst/>
          </a:prstGeom>
          <a:noFill/>
        </p:spPr>
        <p:txBody>
          <a:bodyPr wrap="square" rtlCol="0">
            <a:spAutoFit/>
          </a:bodyPr>
          <a:lstStyle/>
          <a:p>
            <a:r>
              <a:rPr lang="en-US" sz="2000" dirty="0">
                <a:latin typeface="Lato" panose="020F0502020204030203" pitchFamily="34" charset="0"/>
                <a:ea typeface="Lato" panose="020F0502020204030203" pitchFamily="34" charset="0"/>
                <a:cs typeface="Lato" panose="020F0502020204030203" pitchFamily="34" charset="0"/>
              </a:rPr>
              <a:t>If yes, all Housing Works departments will be notified of discharge or suspension of services and from which programs</a:t>
            </a:r>
          </a:p>
        </p:txBody>
      </p:sp>
      <p:sp>
        <p:nvSpPr>
          <p:cNvPr id="16" name="TextBox 15">
            <a:extLst>
              <a:ext uri="{FF2B5EF4-FFF2-40B4-BE49-F238E27FC236}">
                <a16:creationId xmlns:a16="http://schemas.microsoft.com/office/drawing/2014/main" id="{6B3D4118-7F31-051B-C007-5B65AEAE77DB}"/>
              </a:ext>
            </a:extLst>
          </p:cNvPr>
          <p:cNvSpPr txBox="1"/>
          <p:nvPr/>
        </p:nvSpPr>
        <p:spPr>
          <a:xfrm>
            <a:off x="8942439" y="2499479"/>
            <a:ext cx="3411794" cy="1323439"/>
          </a:xfrm>
          <a:prstGeom prst="rect">
            <a:avLst/>
          </a:prstGeom>
          <a:noFill/>
        </p:spPr>
        <p:txBody>
          <a:bodyPr wrap="square">
            <a:spAutoFit/>
          </a:bodyPr>
          <a:lstStyle/>
          <a:p>
            <a:r>
              <a:rPr lang="en-US" sz="2000" dirty="0">
                <a:latin typeface="Lato" panose="020F0502020204030203" pitchFamily="34" charset="0"/>
                <a:ea typeface="Lato" panose="020F0502020204030203" pitchFamily="34" charset="0"/>
                <a:cs typeface="Lato" panose="020F0502020204030203" pitchFamily="34" charset="0"/>
              </a:rPr>
              <a:t>Document actions: suspension, discharge, follow-up. Corrective Actions/recommendations</a:t>
            </a:r>
          </a:p>
        </p:txBody>
      </p:sp>
      <p:pic>
        <p:nvPicPr>
          <p:cNvPr id="17" name="Picture 2">
            <a:extLst>
              <a:ext uri="{FF2B5EF4-FFF2-40B4-BE49-F238E27FC236}">
                <a16:creationId xmlns:a16="http://schemas.microsoft.com/office/drawing/2014/main" id="{BBF67C11-2C52-0A15-1155-9AC4A16851B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0" y="0"/>
            <a:ext cx="4955458" cy="656598"/>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Exclamation mark with solid fill">
            <a:extLst>
              <a:ext uri="{FF2B5EF4-FFF2-40B4-BE49-F238E27FC236}">
                <a16:creationId xmlns:a16="http://schemas.microsoft.com/office/drawing/2014/main" id="{F28F2D1B-18C1-40E4-DB1A-B762143AA4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20301" y="165504"/>
            <a:ext cx="946637" cy="1015663"/>
          </a:xfrm>
          <a:prstGeom prst="rect">
            <a:avLst/>
          </a:prstGeom>
        </p:spPr>
      </p:pic>
      <p:sp>
        <p:nvSpPr>
          <p:cNvPr id="21" name="Rectangle 20">
            <a:extLst>
              <a:ext uri="{FF2B5EF4-FFF2-40B4-BE49-F238E27FC236}">
                <a16:creationId xmlns:a16="http://schemas.microsoft.com/office/drawing/2014/main" id="{7D4819E3-858D-C306-4EB1-0118E2D501D8}"/>
              </a:ext>
            </a:extLst>
          </p:cNvPr>
          <p:cNvSpPr/>
          <p:nvPr/>
        </p:nvSpPr>
        <p:spPr>
          <a:xfrm>
            <a:off x="8475407" y="276360"/>
            <a:ext cx="2900516" cy="970447"/>
          </a:xfrm>
          <a:prstGeom prst="rect">
            <a:avLst/>
          </a:prstGeom>
          <a:solidFill>
            <a:srgbClr val="E80E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C77489E-7163-F494-007B-557AABFDB555}"/>
              </a:ext>
            </a:extLst>
          </p:cNvPr>
          <p:cNvSpPr txBox="1"/>
          <p:nvPr/>
        </p:nvSpPr>
        <p:spPr>
          <a:xfrm>
            <a:off x="8728604" y="198324"/>
            <a:ext cx="2458064" cy="1015663"/>
          </a:xfrm>
          <a:prstGeom prst="rect">
            <a:avLst/>
          </a:prstGeom>
          <a:noFill/>
        </p:spPr>
        <p:txBody>
          <a:bodyPr wrap="square" rtlCol="0">
            <a:spAutoFit/>
          </a:bodyPr>
          <a:lstStyle/>
          <a:p>
            <a:pPr algn="ctr"/>
            <a:r>
              <a:rPr lang="en-US" sz="2000" b="1" i="1" dirty="0">
                <a:latin typeface="Lato" panose="020F0502020204030203" pitchFamily="34" charset="0"/>
                <a:ea typeface="Lato" panose="020F0502020204030203" pitchFamily="34" charset="0"/>
                <a:cs typeface="Lato" panose="020F0502020204030203" pitchFamily="34" charset="0"/>
              </a:rPr>
              <a:t>Close Incident Reports within 30 Days</a:t>
            </a:r>
          </a:p>
        </p:txBody>
      </p:sp>
      <p:pic>
        <p:nvPicPr>
          <p:cNvPr id="15" name="Audio 14">
            <a:hlinkClick r:id="" action="ppaction://media"/>
            <a:extLst>
              <a:ext uri="{FF2B5EF4-FFF2-40B4-BE49-F238E27FC236}">
                <a16:creationId xmlns:a16="http://schemas.microsoft.com/office/drawing/2014/main" id="{77716722-6BA6-3777-09E6-18A39628B91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2571504"/>
      </p:ext>
    </p:extLst>
  </p:cSld>
  <p:clrMapOvr>
    <a:masterClrMapping/>
  </p:clrMapOvr>
  <mc:AlternateContent xmlns:mc="http://schemas.openxmlformats.org/markup-compatibility/2006" xmlns:p14="http://schemas.microsoft.com/office/powerpoint/2010/main">
    <mc:Choice Requires="p14">
      <p:transition spd="slow" p14:dur="2000" advTm="55009"/>
    </mc:Choice>
    <mc:Fallback xmlns="">
      <p:transition spd="slow" advTm="55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6582-D061-5F72-911A-5277FBB00736}"/>
              </a:ext>
            </a:extLst>
          </p:cNvPr>
          <p:cNvSpPr>
            <a:spLocks noGrp="1"/>
          </p:cNvSpPr>
          <p:nvPr>
            <p:ph type="title"/>
          </p:nvPr>
        </p:nvSpPr>
        <p:spPr/>
        <p:txBody>
          <a:bodyPr>
            <a:norm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Incident Reporting &amp; Investigation Summary</a:t>
            </a:r>
            <a:br>
              <a:rPr lang="en-US" sz="2000" dirty="0">
                <a:latin typeface="Lato" panose="020F0502020204030203" pitchFamily="34" charset="0"/>
                <a:ea typeface="Lato" panose="020F0502020204030203" pitchFamily="34" charset="0"/>
                <a:cs typeface="Lato" panose="020F0502020204030203" pitchFamily="34" charset="0"/>
              </a:rPr>
            </a:b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5" name="Rectangle 1">
            <a:extLst>
              <a:ext uri="{FF2B5EF4-FFF2-40B4-BE49-F238E27FC236}">
                <a16:creationId xmlns:a16="http://schemas.microsoft.com/office/drawing/2014/main" id="{8E5D9E76-12E9-DEF0-6BB0-7760C6F334ED}"/>
              </a:ext>
            </a:extLst>
          </p:cNvPr>
          <p:cNvSpPr>
            <a:spLocks noGrp="1" noChangeArrowheads="1"/>
          </p:cNvSpPr>
          <p:nvPr>
            <p:ph sz="half" idx="1"/>
          </p:nvPr>
        </p:nvSpPr>
        <p:spPr bwMode="auto">
          <a:xfrm>
            <a:off x="3744862" y="1182232"/>
            <a:ext cx="495791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Do </a:t>
            </a:r>
            <a:r>
              <a:rPr lang="en-US" altLang="en-US" sz="2000" dirty="0">
                <a:latin typeface="Lato" panose="020F0502020204030203" pitchFamily="34" charset="0"/>
                <a:ea typeface="Lato" panose="020F0502020204030203" pitchFamily="34" charset="0"/>
                <a:cs typeface="Lato" panose="020F0502020204030203" pitchFamily="34" charset="0"/>
              </a:rPr>
              <a:t>not d</a:t>
            </a:r>
            <a:r>
              <a:rPr kumimoji="0" lang="en-US" altLang="en-US" sz="20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elay report submission, </a:t>
            </a:r>
            <a:r>
              <a:rPr lang="en-US" altLang="en-US" sz="2000" dirty="0">
                <a:latin typeface="Lato" panose="020F0502020204030203" pitchFamily="34" charset="0"/>
                <a:ea typeface="Lato" panose="020F0502020204030203" pitchFamily="34" charset="0"/>
                <a:cs typeface="Lato" panose="020F0502020204030203" pitchFamily="34" charset="0"/>
              </a:rPr>
              <a:t>l</a:t>
            </a:r>
            <a:r>
              <a:rPr kumimoji="0" lang="en-US" altLang="en-US" sz="20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eaving fields blank, </a:t>
            </a:r>
            <a:r>
              <a:rPr lang="en-US" altLang="en-US" sz="2000" dirty="0">
                <a:latin typeface="Lato" panose="020F0502020204030203" pitchFamily="34" charset="0"/>
                <a:ea typeface="Lato" panose="020F0502020204030203" pitchFamily="34" charset="0"/>
                <a:cs typeface="Lato" panose="020F0502020204030203" pitchFamily="34" charset="0"/>
              </a:rPr>
              <a:t>u</a:t>
            </a:r>
            <a:r>
              <a:rPr kumimoji="0" lang="en-US" altLang="en-US" sz="20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sing vague terms </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Follow </a:t>
            </a:r>
            <a:r>
              <a:rPr lang="en-US" altLang="en-US" sz="2000" dirty="0">
                <a:latin typeface="Lato" panose="020F0502020204030203" pitchFamily="34" charset="0"/>
                <a:ea typeface="Lato" panose="020F0502020204030203" pitchFamily="34" charset="0"/>
                <a:cs typeface="Lato" panose="020F0502020204030203" pitchFamily="34" charset="0"/>
              </a:rPr>
              <a:t>up on </a:t>
            </a:r>
            <a:r>
              <a:rPr kumimoji="0" lang="en-US" altLang="en-US" sz="20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investigation/summary, communicate to those involved</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Use </a:t>
            </a:r>
            <a:r>
              <a:rPr kumimoji="0" lang="en-US" altLang="en-US" sz="2000" b="0" i="0" u="none" strike="noStrike" cap="none" normalizeH="0" baseline="0" dirty="0" err="1">
                <a:ln>
                  <a:noFill/>
                </a:ln>
                <a:solidFill>
                  <a:schemeClr val="tx1"/>
                </a:solidFill>
                <a:effectLst/>
                <a:latin typeface="Lato" panose="020F0502020204030203" pitchFamily="34" charset="0"/>
                <a:ea typeface="Lato" panose="020F0502020204030203" pitchFamily="34" charset="0"/>
                <a:cs typeface="Lato" panose="020F0502020204030203" pitchFamily="34" charset="0"/>
              </a:rPr>
              <a:t>SalesForce</a:t>
            </a:r>
            <a:r>
              <a:rPr kumimoji="0" lang="en-US" altLang="en-US" sz="20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rPr>
              <a:t> to access Incident Reports</a:t>
            </a:r>
          </a:p>
          <a:p>
            <a:pPr marL="0" marR="0" lvl="0" indent="0" algn="ctr" defTabSz="914400" rtl="0" eaLnBrk="0" fontAlgn="base" latinLnBrk="0" hangingPunct="0">
              <a:lnSpc>
                <a:spcPct val="100000"/>
              </a:lnSpc>
              <a:spcBef>
                <a:spcPct val="0"/>
              </a:spcBef>
              <a:spcAft>
                <a:spcPct val="0"/>
              </a:spcAft>
              <a:buClrTx/>
              <a:buSzTx/>
              <a:buFontTx/>
              <a:buChar char="•"/>
              <a:tabLst/>
            </a:pPr>
            <a:r>
              <a:rPr lang="en-US" altLang="en-US" sz="2000" dirty="0">
                <a:latin typeface="Lato" panose="020F0502020204030203" pitchFamily="34" charset="0"/>
                <a:ea typeface="Lato" panose="020F0502020204030203" pitchFamily="34" charset="0"/>
                <a:cs typeface="Lato" panose="020F0502020204030203" pitchFamily="34" charset="0"/>
              </a:rPr>
              <a:t>Close Reports- All Reports Closed within 30 days</a:t>
            </a:r>
            <a:endParaRPr kumimoji="0" lang="en-US" altLang="en-US" sz="2000" b="0" i="0" u="none" strike="noStrike" cap="none" normalizeH="0" baseline="0" dirty="0">
              <a:ln>
                <a:noFill/>
              </a:ln>
              <a:solidFill>
                <a:schemeClr val="tx1"/>
              </a:solidFill>
              <a:effectLst/>
              <a:latin typeface="Lato" panose="020F0502020204030203" pitchFamily="34" charset="0"/>
              <a:ea typeface="Lato" panose="020F0502020204030203" pitchFamily="34" charset="0"/>
              <a:cs typeface="Lato" panose="020F0502020204030203" pitchFamily="34" charset="0"/>
            </a:endParaRPr>
          </a:p>
        </p:txBody>
      </p:sp>
      <p:pic>
        <p:nvPicPr>
          <p:cNvPr id="6" name="Picture 2">
            <a:extLst>
              <a:ext uri="{FF2B5EF4-FFF2-40B4-BE49-F238E27FC236}">
                <a16:creationId xmlns:a16="http://schemas.microsoft.com/office/drawing/2014/main" id="{21F07DBB-2F05-8B4C-599F-0A4C8A1B0BB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90917" y="4494140"/>
            <a:ext cx="7865806" cy="1198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063256-B1F3-0DBA-9C67-AA10585C45AB}"/>
              </a:ext>
            </a:extLst>
          </p:cNvPr>
          <p:cNvSpPr txBox="1"/>
          <p:nvPr/>
        </p:nvSpPr>
        <p:spPr>
          <a:xfrm>
            <a:off x="2477729" y="3915403"/>
            <a:ext cx="8013290" cy="400110"/>
          </a:xfrm>
          <a:prstGeom prst="rect">
            <a:avLst/>
          </a:prstGeom>
          <a:noFill/>
        </p:spPr>
        <p:txBody>
          <a:bodyPr wrap="square" rtlCol="0">
            <a:spAutoFit/>
          </a:bodyPr>
          <a:lstStyle/>
          <a:p>
            <a:r>
              <a:rPr lang="en-US" sz="2000" i="1" dirty="0">
                <a:latin typeface="Lato" panose="020F0502020204030203" pitchFamily="34" charset="0"/>
                <a:ea typeface="Lato" panose="020F0502020204030203" pitchFamily="34" charset="0"/>
                <a:cs typeface="Lato" panose="020F0502020204030203" pitchFamily="34" charset="0"/>
              </a:rPr>
              <a:t>Thank you for keeping yourself and others safe here at Housing Works</a:t>
            </a:r>
          </a:p>
        </p:txBody>
      </p:sp>
      <p:pic>
        <p:nvPicPr>
          <p:cNvPr id="17" name="Picture 16" descr="Hands-on top of each other">
            <a:extLst>
              <a:ext uri="{FF2B5EF4-FFF2-40B4-BE49-F238E27FC236}">
                <a16:creationId xmlns:a16="http://schemas.microsoft.com/office/drawing/2014/main" id="{05DDF2E2-2E55-F1E0-8095-FD94F777C3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906" y="1146949"/>
            <a:ext cx="3091210" cy="2166627"/>
          </a:xfrm>
          <a:prstGeom prst="rect">
            <a:avLst/>
          </a:prstGeom>
        </p:spPr>
      </p:pic>
      <p:pic>
        <p:nvPicPr>
          <p:cNvPr id="20" name="Audio 19">
            <a:hlinkClick r:id="" action="ppaction://media"/>
            <a:extLst>
              <a:ext uri="{FF2B5EF4-FFF2-40B4-BE49-F238E27FC236}">
                <a16:creationId xmlns:a16="http://schemas.microsoft.com/office/drawing/2014/main" id="{24BE2391-6B39-5EA4-0DF0-D0A2797DC52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047326"/>
      </p:ext>
    </p:extLst>
  </p:cSld>
  <p:clrMapOvr>
    <a:masterClrMapping/>
  </p:clrMapOvr>
  <mc:AlternateContent xmlns:mc="http://schemas.openxmlformats.org/markup-compatibility/2006" xmlns:p14="http://schemas.microsoft.com/office/powerpoint/2010/main">
    <mc:Choice Requires="p14">
      <p:transition spd="slow" p14:dur="2000" advTm="82673"/>
    </mc:Choice>
    <mc:Fallback xmlns="">
      <p:transition spd="slow" advTm="8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127BBF-395F-AC60-2F3B-A36B0380E1A5}"/>
              </a:ext>
            </a:extLst>
          </p:cNvPr>
          <p:cNvSpPr>
            <a:spLocks noGrp="1"/>
          </p:cNvSpPr>
          <p:nvPr>
            <p:ph idx="1"/>
          </p:nvPr>
        </p:nvSpPr>
        <p:spPr>
          <a:xfrm>
            <a:off x="1103671" y="2356567"/>
            <a:ext cx="10515600" cy="4351338"/>
          </a:xfrm>
        </p:spPr>
        <p:txBody>
          <a:bodyPr/>
          <a:lstStyle/>
          <a:p>
            <a:pPr marL="0" indent="0" algn="ctr">
              <a:buNone/>
            </a:pPr>
            <a:r>
              <a:rPr lang="en-US" b="1" dirty="0">
                <a:latin typeface="Lato" panose="020F0502020204030203" pitchFamily="34" charset="0"/>
                <a:ea typeface="Lato" panose="020F0502020204030203" pitchFamily="34" charset="0"/>
                <a:cs typeface="Lato" panose="020F0502020204030203" pitchFamily="34" charset="0"/>
              </a:rPr>
              <a:t>Any questions? Feel free to reach out to us!</a:t>
            </a:r>
          </a:p>
          <a:p>
            <a:pPr marL="0" indent="0" algn="ctr">
              <a:buNone/>
            </a:pPr>
            <a:br>
              <a:rPr lang="en-US" b="1" dirty="0">
                <a:latin typeface="Lato" panose="020F0502020204030203" pitchFamily="34" charset="0"/>
                <a:ea typeface="Lato" panose="020F0502020204030203" pitchFamily="34" charset="0"/>
                <a:cs typeface="Lato" panose="020F0502020204030203" pitchFamily="34" charset="0"/>
              </a:rPr>
            </a:br>
            <a:r>
              <a:rPr lang="en-US" b="1" dirty="0">
                <a:latin typeface="Lato" panose="020F0502020204030203" pitchFamily="34" charset="0"/>
                <a:ea typeface="Lato" panose="020F0502020204030203" pitchFamily="34" charset="0"/>
                <a:cs typeface="Lato" panose="020F0502020204030203" pitchFamily="34" charset="0"/>
              </a:rPr>
              <a:t>Safety and Security Director: Rolando Campos </a:t>
            </a:r>
            <a:r>
              <a:rPr lang="en-US" b="1" dirty="0">
                <a:solidFill>
                  <a:srgbClr val="FF0066"/>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campos@housingworks.org</a:t>
            </a:r>
            <a:r>
              <a:rPr lang="en-US" b="1" dirty="0">
                <a:solidFill>
                  <a:srgbClr val="FF0066"/>
                </a:solidFill>
                <a:latin typeface="Lato" panose="020F0502020204030203" pitchFamily="34" charset="0"/>
                <a:ea typeface="Lato" panose="020F0502020204030203" pitchFamily="34" charset="0"/>
                <a:cs typeface="Lato" panose="020F0502020204030203" pitchFamily="34" charset="0"/>
              </a:rPr>
              <a:t> </a:t>
            </a:r>
          </a:p>
          <a:p>
            <a:pPr marL="0" indent="0" algn="ctr">
              <a:buNone/>
            </a:pPr>
            <a:r>
              <a:rPr lang="en-US" b="1" dirty="0">
                <a:latin typeface="Lato" panose="020F0502020204030203" pitchFamily="34" charset="0"/>
                <a:ea typeface="Lato" panose="020F0502020204030203" pitchFamily="34" charset="0"/>
                <a:cs typeface="Lato" panose="020F0502020204030203" pitchFamily="34" charset="0"/>
              </a:rPr>
              <a:t>Safety and Security Specialist: </a:t>
            </a:r>
          </a:p>
          <a:p>
            <a:pPr marL="0" indent="0" algn="ctr">
              <a:buNone/>
            </a:pPr>
            <a:r>
              <a:rPr lang="en-US" b="1" dirty="0">
                <a:latin typeface="Lato" panose="020F0502020204030203" pitchFamily="34" charset="0"/>
                <a:ea typeface="Lato" panose="020F0502020204030203" pitchFamily="34" charset="0"/>
                <a:cs typeface="Lato" panose="020F0502020204030203" pitchFamily="34" charset="0"/>
              </a:rPr>
              <a:t>Jarred Marrow </a:t>
            </a:r>
            <a:r>
              <a:rPr lang="en-US" b="1" dirty="0">
                <a:solidFill>
                  <a:srgbClr val="FF0066"/>
                </a:solidFill>
                <a:latin typeface="Lato" panose="020F0502020204030203" pitchFamily="34" charset="0"/>
                <a:ea typeface="Lato" panose="020F0502020204030203" pitchFamily="34" charset="0"/>
                <a:cs typeface="Lato" panose="020F0502020204030203" pitchFamily="34" charset="0"/>
                <a:hlinkClick r:id="rId6">
                  <a:extLst>
                    <a:ext uri="{A12FA001-AC4F-418D-AE19-62706E023703}">
                      <ahyp:hlinkClr xmlns:ahyp="http://schemas.microsoft.com/office/drawing/2018/hyperlinkcolor" val="tx"/>
                    </a:ext>
                  </a:extLst>
                </a:hlinkClick>
              </a:rPr>
              <a:t>j.marrow@housingworks.org</a:t>
            </a:r>
            <a:r>
              <a:rPr lang="en-US" b="1" dirty="0">
                <a:solidFill>
                  <a:srgbClr val="FF0066"/>
                </a:solidFill>
                <a:latin typeface="Lato" panose="020F0502020204030203" pitchFamily="34" charset="0"/>
                <a:ea typeface="Lato" panose="020F0502020204030203" pitchFamily="34" charset="0"/>
                <a:cs typeface="Lato" panose="020F0502020204030203" pitchFamily="34" charset="0"/>
              </a:rPr>
              <a:t> </a:t>
            </a:r>
          </a:p>
          <a:p>
            <a:endParaRPr lang="en-US" dirty="0"/>
          </a:p>
        </p:txBody>
      </p:sp>
      <p:pic>
        <p:nvPicPr>
          <p:cNvPr id="4" name="Picture 2">
            <a:extLst>
              <a:ext uri="{FF2B5EF4-FFF2-40B4-BE49-F238E27FC236}">
                <a16:creationId xmlns:a16="http://schemas.microsoft.com/office/drawing/2014/main" id="{90D3553E-A0AC-4D46-E058-3420D33C8383}"/>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36258" y="796413"/>
            <a:ext cx="4955458" cy="656598"/>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a:extLst>
              <a:ext uri="{FF2B5EF4-FFF2-40B4-BE49-F238E27FC236}">
                <a16:creationId xmlns:a16="http://schemas.microsoft.com/office/drawing/2014/main" id="{10859985-3BAE-D862-B597-17BC651EE2C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5196996"/>
      </p:ext>
    </p:extLst>
  </p:cSld>
  <p:clrMapOvr>
    <a:masterClrMapping/>
  </p:clrMapOvr>
  <mc:AlternateContent xmlns:mc="http://schemas.openxmlformats.org/markup-compatibility/2006" xmlns:p14="http://schemas.microsoft.com/office/powerpoint/2010/main">
    <mc:Choice Requires="p14">
      <p:transition spd="slow" p14:dur="2000" advTm="36341"/>
    </mc:Choice>
    <mc:Fallback xmlns="">
      <p:transition spd="slow" advTm="3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4C4A0-0C4A-F249-83EE-109FB7E1DF4B}"/>
              </a:ext>
            </a:extLst>
          </p:cNvPr>
          <p:cNvSpPr>
            <a:spLocks noGrp="1"/>
          </p:cNvSpPr>
          <p:nvPr>
            <p:ph type="ctrTitle"/>
          </p:nvPr>
        </p:nvSpPr>
        <p:spPr>
          <a:xfrm>
            <a:off x="1524000" y="1059787"/>
            <a:ext cx="9144000" cy="605953"/>
          </a:xfrm>
        </p:spPr>
        <p:txBody>
          <a:bodyPr>
            <a:normAutofit/>
          </a:bodyPr>
          <a:lstStyle/>
          <a:p>
            <a:r>
              <a:rPr lang="en-US" sz="3000" dirty="0">
                <a:latin typeface="Lato" panose="020F0502020204030203" pitchFamily="34" charset="0"/>
                <a:ea typeface="Lato" panose="020F0502020204030203" pitchFamily="34" charset="0"/>
                <a:cs typeface="Lato" panose="020F0502020204030203" pitchFamily="34" charset="0"/>
              </a:rPr>
              <a:t>What is an Incident Report?</a:t>
            </a:r>
          </a:p>
        </p:txBody>
      </p:sp>
      <p:sp>
        <p:nvSpPr>
          <p:cNvPr id="3" name="Subtitle 2">
            <a:extLst>
              <a:ext uri="{FF2B5EF4-FFF2-40B4-BE49-F238E27FC236}">
                <a16:creationId xmlns:a16="http://schemas.microsoft.com/office/drawing/2014/main" id="{78DE4502-0211-EDDF-0F02-9E48B50BC190}"/>
              </a:ext>
            </a:extLst>
          </p:cNvPr>
          <p:cNvSpPr>
            <a:spLocks noGrp="1"/>
          </p:cNvSpPr>
          <p:nvPr>
            <p:ph type="subTitle" idx="1"/>
          </p:nvPr>
        </p:nvSpPr>
        <p:spPr>
          <a:xfrm>
            <a:off x="1966451" y="1624973"/>
            <a:ext cx="8485239" cy="1406687"/>
          </a:xfrm>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An incident report is a formal, factual record of an unexpected event that affects the safety or operations within a facility or program. </a:t>
            </a:r>
          </a:p>
        </p:txBody>
      </p:sp>
      <p:sp>
        <p:nvSpPr>
          <p:cNvPr id="5" name="TextBox 4">
            <a:extLst>
              <a:ext uri="{FF2B5EF4-FFF2-40B4-BE49-F238E27FC236}">
                <a16:creationId xmlns:a16="http://schemas.microsoft.com/office/drawing/2014/main" id="{229744D5-F1EB-4320-04BD-DF303C92DEA4}"/>
              </a:ext>
            </a:extLst>
          </p:cNvPr>
          <p:cNvSpPr txBox="1"/>
          <p:nvPr/>
        </p:nvSpPr>
        <p:spPr>
          <a:xfrm>
            <a:off x="8596868" y="2996019"/>
            <a:ext cx="2477729" cy="400110"/>
          </a:xfrm>
          <a:prstGeom prst="rect">
            <a:avLst/>
          </a:prstGeom>
          <a:noFill/>
        </p:spPr>
        <p:txBody>
          <a:bodyPr wrap="square">
            <a:spAutoFit/>
          </a:bodyPr>
          <a:lstStyle/>
          <a:p>
            <a:r>
              <a:rPr lang="en-US" sz="2000" b="1" i="1" dirty="0">
                <a:latin typeface="Lato" panose="020F0502020204030203" pitchFamily="34" charset="0"/>
                <a:ea typeface="Lato" panose="020F0502020204030203" pitchFamily="34" charset="0"/>
                <a:cs typeface="Lato" panose="020F0502020204030203" pitchFamily="34" charset="0"/>
              </a:rPr>
              <a:t>What It Documents</a:t>
            </a:r>
          </a:p>
        </p:txBody>
      </p:sp>
      <p:sp>
        <p:nvSpPr>
          <p:cNvPr id="8" name="TextBox 7">
            <a:extLst>
              <a:ext uri="{FF2B5EF4-FFF2-40B4-BE49-F238E27FC236}">
                <a16:creationId xmlns:a16="http://schemas.microsoft.com/office/drawing/2014/main" id="{4591B421-EFD8-2936-B9D4-855E7EB85D44}"/>
              </a:ext>
            </a:extLst>
          </p:cNvPr>
          <p:cNvSpPr txBox="1"/>
          <p:nvPr/>
        </p:nvSpPr>
        <p:spPr>
          <a:xfrm>
            <a:off x="8475407" y="3563542"/>
            <a:ext cx="2212258" cy="400110"/>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When</a:t>
            </a:r>
          </a:p>
        </p:txBody>
      </p:sp>
      <p:sp>
        <p:nvSpPr>
          <p:cNvPr id="9" name="TextBox 8">
            <a:extLst>
              <a:ext uri="{FF2B5EF4-FFF2-40B4-BE49-F238E27FC236}">
                <a16:creationId xmlns:a16="http://schemas.microsoft.com/office/drawing/2014/main" id="{D6B9A61C-A4E4-0552-FCD2-F0D86FF16471}"/>
              </a:ext>
            </a:extLst>
          </p:cNvPr>
          <p:cNvSpPr txBox="1"/>
          <p:nvPr/>
        </p:nvSpPr>
        <p:spPr>
          <a:xfrm>
            <a:off x="8461985" y="5484089"/>
            <a:ext cx="2212258" cy="707886"/>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Any immediate actions taken</a:t>
            </a:r>
          </a:p>
        </p:txBody>
      </p:sp>
      <p:sp>
        <p:nvSpPr>
          <p:cNvPr id="10" name="TextBox 9">
            <a:extLst>
              <a:ext uri="{FF2B5EF4-FFF2-40B4-BE49-F238E27FC236}">
                <a16:creationId xmlns:a16="http://schemas.microsoft.com/office/drawing/2014/main" id="{306601AD-2E7A-A537-E1EF-5CB40909A0FC}"/>
              </a:ext>
            </a:extLst>
          </p:cNvPr>
          <p:cNvSpPr txBox="1"/>
          <p:nvPr/>
        </p:nvSpPr>
        <p:spPr>
          <a:xfrm>
            <a:off x="8537036" y="4034042"/>
            <a:ext cx="2212258" cy="707886"/>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 How and What happened</a:t>
            </a:r>
          </a:p>
        </p:txBody>
      </p:sp>
      <p:sp>
        <p:nvSpPr>
          <p:cNvPr id="11" name="TextBox 10">
            <a:extLst>
              <a:ext uri="{FF2B5EF4-FFF2-40B4-BE49-F238E27FC236}">
                <a16:creationId xmlns:a16="http://schemas.microsoft.com/office/drawing/2014/main" id="{3B6CCF9C-7E1C-2C95-0245-7A37B01BE876}"/>
              </a:ext>
            </a:extLst>
          </p:cNvPr>
          <p:cNvSpPr txBox="1"/>
          <p:nvPr/>
        </p:nvSpPr>
        <p:spPr>
          <a:xfrm>
            <a:off x="8475407" y="4791315"/>
            <a:ext cx="2212258" cy="707886"/>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Who was involved</a:t>
            </a:r>
          </a:p>
        </p:txBody>
      </p:sp>
      <p:sp>
        <p:nvSpPr>
          <p:cNvPr id="12" name="TextBox 11">
            <a:extLst>
              <a:ext uri="{FF2B5EF4-FFF2-40B4-BE49-F238E27FC236}">
                <a16:creationId xmlns:a16="http://schemas.microsoft.com/office/drawing/2014/main" id="{D00C1531-8835-F1C6-56BB-2DBDEC680E5C}"/>
              </a:ext>
            </a:extLst>
          </p:cNvPr>
          <p:cNvSpPr txBox="1"/>
          <p:nvPr/>
        </p:nvSpPr>
        <p:spPr>
          <a:xfrm>
            <a:off x="5783013" y="3066855"/>
            <a:ext cx="2033401" cy="1015663"/>
          </a:xfrm>
          <a:prstGeom prst="rect">
            <a:avLst/>
          </a:prstGeom>
          <a:noFill/>
        </p:spPr>
        <p:txBody>
          <a:bodyPr wrap="square" rtlCol="0">
            <a:sp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Why does an Incident Report Matter?</a:t>
            </a:r>
          </a:p>
        </p:txBody>
      </p:sp>
      <p:sp>
        <p:nvSpPr>
          <p:cNvPr id="14" name="TextBox 13">
            <a:extLst>
              <a:ext uri="{FF2B5EF4-FFF2-40B4-BE49-F238E27FC236}">
                <a16:creationId xmlns:a16="http://schemas.microsoft.com/office/drawing/2014/main" id="{89C05120-6F86-3D39-E423-EAC86A244178}"/>
              </a:ext>
            </a:extLst>
          </p:cNvPr>
          <p:cNvSpPr txBox="1"/>
          <p:nvPr/>
        </p:nvSpPr>
        <p:spPr>
          <a:xfrm>
            <a:off x="5002871" y="4004283"/>
            <a:ext cx="3593997" cy="1938992"/>
          </a:xfrm>
          <a:prstGeom prst="rect">
            <a:avLst/>
          </a:prstGeom>
          <a:noFill/>
        </p:spPr>
        <p:txBody>
          <a:bodyPr wrap="square">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We file incident reports to create a clear and accurate record of events that could impact the safety and well-being of clients, staff, or the facility. </a:t>
            </a:r>
          </a:p>
        </p:txBody>
      </p:sp>
      <p:pic>
        <p:nvPicPr>
          <p:cNvPr id="15" name="Picture 2">
            <a:extLst>
              <a:ext uri="{FF2B5EF4-FFF2-40B4-BE49-F238E27FC236}">
                <a16:creationId xmlns:a16="http://schemas.microsoft.com/office/drawing/2014/main" id="{EC67893E-1B02-84FB-0279-B671478C97C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0537" y="40698"/>
            <a:ext cx="5884456" cy="779690"/>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Document with solid fill">
            <a:extLst>
              <a:ext uri="{FF2B5EF4-FFF2-40B4-BE49-F238E27FC236}">
                <a16:creationId xmlns:a16="http://schemas.microsoft.com/office/drawing/2014/main" id="{5EC784C8-92B2-D335-F848-3388ED159B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6315" y="3150117"/>
            <a:ext cx="486698" cy="486698"/>
          </a:xfrm>
          <a:prstGeom prst="rect">
            <a:avLst/>
          </a:prstGeom>
        </p:spPr>
      </p:pic>
      <p:pic>
        <p:nvPicPr>
          <p:cNvPr id="6" name="Graphic 5" descr="Exclamation mark with solid fill">
            <a:extLst>
              <a:ext uri="{FF2B5EF4-FFF2-40B4-BE49-F238E27FC236}">
                <a16:creationId xmlns:a16="http://schemas.microsoft.com/office/drawing/2014/main" id="{398CED8C-5FF3-7EA7-AC57-F65E0C0FC3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74387" y="4026682"/>
            <a:ext cx="339217" cy="339217"/>
          </a:xfrm>
          <a:prstGeom prst="rect">
            <a:avLst/>
          </a:prstGeom>
        </p:spPr>
      </p:pic>
      <p:pic>
        <p:nvPicPr>
          <p:cNvPr id="16" name="Graphic 15" descr="Exclamation mark with solid fill">
            <a:extLst>
              <a:ext uri="{FF2B5EF4-FFF2-40B4-BE49-F238E27FC236}">
                <a16:creationId xmlns:a16="http://schemas.microsoft.com/office/drawing/2014/main" id="{48EDCA0F-97FD-6FDB-BF48-83E2FC99F7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63998" y="4806041"/>
            <a:ext cx="339217" cy="339217"/>
          </a:xfrm>
          <a:prstGeom prst="rect">
            <a:avLst/>
          </a:prstGeom>
        </p:spPr>
      </p:pic>
      <p:pic>
        <p:nvPicPr>
          <p:cNvPr id="18" name="Graphic 17" descr="Exclamation mark with solid fill">
            <a:extLst>
              <a:ext uri="{FF2B5EF4-FFF2-40B4-BE49-F238E27FC236}">
                <a16:creationId xmlns:a16="http://schemas.microsoft.com/office/drawing/2014/main" id="{82493241-2314-5437-D455-AF1E5D95F5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45728" y="3572907"/>
            <a:ext cx="339217" cy="339217"/>
          </a:xfrm>
          <a:prstGeom prst="rect">
            <a:avLst/>
          </a:prstGeom>
        </p:spPr>
      </p:pic>
      <p:pic>
        <p:nvPicPr>
          <p:cNvPr id="19" name="Graphic 18" descr="Exclamation mark with solid fill">
            <a:extLst>
              <a:ext uri="{FF2B5EF4-FFF2-40B4-BE49-F238E27FC236}">
                <a16:creationId xmlns:a16="http://schemas.microsoft.com/office/drawing/2014/main" id="{4C3CEE31-E045-C5AB-1800-C62A8CE10F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3971" y="5512726"/>
            <a:ext cx="339217" cy="339217"/>
          </a:xfrm>
          <a:prstGeom prst="rect">
            <a:avLst/>
          </a:prstGeom>
        </p:spPr>
      </p:pic>
      <p:cxnSp>
        <p:nvCxnSpPr>
          <p:cNvPr id="24" name="Straight Connector 23">
            <a:extLst>
              <a:ext uri="{FF2B5EF4-FFF2-40B4-BE49-F238E27FC236}">
                <a16:creationId xmlns:a16="http://schemas.microsoft.com/office/drawing/2014/main" id="{C3244636-47FC-68CE-4565-0061CD39F8A1}"/>
              </a:ext>
            </a:extLst>
          </p:cNvPr>
          <p:cNvCxnSpPr>
            <a:cxnSpLocks/>
          </p:cNvCxnSpPr>
          <p:nvPr/>
        </p:nvCxnSpPr>
        <p:spPr>
          <a:xfrm>
            <a:off x="8396275" y="2853717"/>
            <a:ext cx="11982" cy="3185651"/>
          </a:xfrm>
          <a:prstGeom prst="line">
            <a:avLst/>
          </a:prstGeom>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27E90DD8-347E-8666-4616-E012C363F910}"/>
              </a:ext>
            </a:extLst>
          </p:cNvPr>
          <p:cNvSpPr txBox="1"/>
          <p:nvPr/>
        </p:nvSpPr>
        <p:spPr>
          <a:xfrm>
            <a:off x="-270335" y="2430920"/>
            <a:ext cx="5120185" cy="400110"/>
          </a:xfrm>
          <a:prstGeom prst="rect">
            <a:avLst/>
          </a:prstGeom>
          <a:noFill/>
        </p:spPr>
        <p:txBody>
          <a:bodyPr wrap="square" rtlCol="0">
            <a:sp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Incident Report Categories</a:t>
            </a:r>
          </a:p>
        </p:txBody>
      </p:sp>
      <p:pic>
        <p:nvPicPr>
          <p:cNvPr id="34" name="Picture 33">
            <a:extLst>
              <a:ext uri="{FF2B5EF4-FFF2-40B4-BE49-F238E27FC236}">
                <a16:creationId xmlns:a16="http://schemas.microsoft.com/office/drawing/2014/main" id="{B3BA49C0-8110-6BE6-4582-9212EB9D9830}"/>
              </a:ext>
            </a:extLst>
          </p:cNvPr>
          <p:cNvPicPr>
            <a:picLocks noChangeAspect="1"/>
          </p:cNvPicPr>
          <p:nvPr/>
        </p:nvPicPr>
        <p:blipFill>
          <a:blip r:embed="rId10"/>
          <a:stretch>
            <a:fillRect/>
          </a:stretch>
        </p:blipFill>
        <p:spPr>
          <a:xfrm>
            <a:off x="80537" y="2899264"/>
            <a:ext cx="5101993" cy="3958735"/>
          </a:xfrm>
          <a:prstGeom prst="rect">
            <a:avLst/>
          </a:prstGeom>
        </p:spPr>
      </p:pic>
      <p:pic>
        <p:nvPicPr>
          <p:cNvPr id="43" name="Audio 42">
            <a:hlinkClick r:id="" action="ppaction://media"/>
            <a:extLst>
              <a:ext uri="{FF2B5EF4-FFF2-40B4-BE49-F238E27FC236}">
                <a16:creationId xmlns:a16="http://schemas.microsoft.com/office/drawing/2014/main" id="{8D3FAD5B-B8D7-FA5A-525E-E3E8CC20BFA3}"/>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64214110"/>
      </p:ext>
    </p:extLst>
  </p:cSld>
  <p:clrMapOvr>
    <a:masterClrMapping/>
  </p:clrMapOvr>
  <mc:AlternateContent xmlns:mc="http://schemas.openxmlformats.org/markup-compatibility/2006" xmlns:p14="http://schemas.microsoft.com/office/powerpoint/2010/main">
    <mc:Choice Requires="p14">
      <p:transition spd="slow" p14:dur="2000" advTm="83034"/>
    </mc:Choice>
    <mc:Fallback xmlns="">
      <p:transition spd="slow" advTm="8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7D0C8B-FE5C-2048-D91E-C672EB36570C}"/>
              </a:ext>
            </a:extLst>
          </p:cNvPr>
          <p:cNvSpPr>
            <a:spLocks noGrp="1"/>
          </p:cNvSpPr>
          <p:nvPr>
            <p:ph sz="half" idx="1"/>
          </p:nvPr>
        </p:nvSpPr>
        <p:spPr>
          <a:xfrm>
            <a:off x="1196771" y="2261680"/>
            <a:ext cx="5181600" cy="583278"/>
          </a:xfrm>
        </p:spPr>
        <p:txBody>
          <a:bodyPr>
            <a:normAutofit/>
          </a:bodyPr>
          <a:lstStyle/>
          <a:p>
            <a:pPr marL="0" indent="0">
              <a:buNone/>
            </a:pPr>
            <a:r>
              <a:rPr lang="en-US" sz="2000" b="1" dirty="0">
                <a:latin typeface="Lato" panose="020F0502020204030203" pitchFamily="34" charset="0"/>
                <a:ea typeface="Lato" panose="020F0502020204030203" pitchFamily="34" charset="0"/>
                <a:cs typeface="Lato" panose="020F0502020204030203" pitchFamily="34" charset="0"/>
              </a:rPr>
              <a:t>When to Report</a:t>
            </a:r>
          </a:p>
        </p:txBody>
      </p:sp>
      <p:sp>
        <p:nvSpPr>
          <p:cNvPr id="6" name="TextBox 5">
            <a:extLst>
              <a:ext uri="{FF2B5EF4-FFF2-40B4-BE49-F238E27FC236}">
                <a16:creationId xmlns:a16="http://schemas.microsoft.com/office/drawing/2014/main" id="{FDCBEAAF-3F35-A0F0-DA77-6C95BAECF0D9}"/>
              </a:ext>
            </a:extLst>
          </p:cNvPr>
          <p:cNvSpPr txBox="1"/>
          <p:nvPr/>
        </p:nvSpPr>
        <p:spPr>
          <a:xfrm>
            <a:off x="941131" y="3043359"/>
            <a:ext cx="3055375" cy="707886"/>
          </a:xfrm>
          <a:prstGeom prst="rect">
            <a:avLst/>
          </a:prstGeom>
          <a:noFill/>
        </p:spPr>
        <p:txBody>
          <a:bodyPr wrap="square" rtlCol="0">
            <a:spAutoFit/>
          </a:bodyPr>
          <a:lstStyle/>
          <a:p>
            <a:r>
              <a:rPr lang="en-US" sz="2000" dirty="0">
                <a:latin typeface="Lato" panose="020F0502020204030203" pitchFamily="34" charset="0"/>
                <a:ea typeface="Lato" panose="020F0502020204030203" pitchFamily="34" charset="0"/>
                <a:cs typeface="Lato" panose="020F0502020204030203" pitchFamily="34" charset="0"/>
              </a:rPr>
              <a:t>Immediately after, once the situation is safe</a:t>
            </a:r>
          </a:p>
        </p:txBody>
      </p:sp>
      <p:sp>
        <p:nvSpPr>
          <p:cNvPr id="11" name="TextBox 10">
            <a:extLst>
              <a:ext uri="{FF2B5EF4-FFF2-40B4-BE49-F238E27FC236}">
                <a16:creationId xmlns:a16="http://schemas.microsoft.com/office/drawing/2014/main" id="{A5C82A66-8F9B-6D91-E116-90E67609F273}"/>
              </a:ext>
            </a:extLst>
          </p:cNvPr>
          <p:cNvSpPr txBox="1"/>
          <p:nvPr/>
        </p:nvSpPr>
        <p:spPr>
          <a:xfrm>
            <a:off x="941131" y="4025137"/>
            <a:ext cx="3205316" cy="1015663"/>
          </a:xfrm>
          <a:prstGeom prst="rect">
            <a:avLst/>
          </a:prstGeom>
          <a:noFill/>
        </p:spPr>
        <p:txBody>
          <a:bodyPr wrap="square">
            <a:spAutoFit/>
          </a:bodyPr>
          <a:lstStyle/>
          <a:p>
            <a:r>
              <a:rPr lang="en-US" sz="2000" b="1" dirty="0">
                <a:latin typeface="Lato" panose="020F0502020204030203" pitchFamily="34" charset="0"/>
                <a:ea typeface="Lato" panose="020F0502020204030203" pitchFamily="34" charset="0"/>
                <a:cs typeface="Lato" panose="020F0502020204030203" pitchFamily="34" charset="0"/>
              </a:rPr>
              <a:t>ALL </a:t>
            </a:r>
            <a:r>
              <a:rPr lang="en-US" sz="2000" dirty="0">
                <a:latin typeface="Lato" panose="020F0502020204030203" pitchFamily="34" charset="0"/>
                <a:ea typeface="Lato" panose="020F0502020204030203" pitchFamily="34" charset="0"/>
                <a:cs typeface="Lato" panose="020F0502020204030203" pitchFamily="34" charset="0"/>
              </a:rPr>
              <a:t>incident reports should be filed within 24-48 hours</a:t>
            </a:r>
          </a:p>
        </p:txBody>
      </p:sp>
      <p:sp>
        <p:nvSpPr>
          <p:cNvPr id="12" name="TextBox 11">
            <a:extLst>
              <a:ext uri="{FF2B5EF4-FFF2-40B4-BE49-F238E27FC236}">
                <a16:creationId xmlns:a16="http://schemas.microsoft.com/office/drawing/2014/main" id="{BBCCFD00-66E5-B735-FD4A-3802E75E30B0}"/>
              </a:ext>
            </a:extLst>
          </p:cNvPr>
          <p:cNvSpPr txBox="1"/>
          <p:nvPr/>
        </p:nvSpPr>
        <p:spPr>
          <a:xfrm>
            <a:off x="5948141" y="2099694"/>
            <a:ext cx="4620085" cy="400110"/>
          </a:xfrm>
          <a:prstGeom prst="rect">
            <a:avLst/>
          </a:prstGeom>
          <a:noFill/>
        </p:spPr>
        <p:txBody>
          <a:bodyPr wrap="square" rtlCol="0">
            <a:spAutoFit/>
          </a:bodyPr>
          <a:lstStyle/>
          <a:p>
            <a:r>
              <a:rPr lang="en-US" sz="2000" b="1" dirty="0">
                <a:latin typeface="Lato" panose="020F0502020204030203" pitchFamily="34" charset="0"/>
                <a:ea typeface="Lato" panose="020F0502020204030203" pitchFamily="34" charset="0"/>
                <a:cs typeface="Lato" panose="020F0502020204030203" pitchFamily="34" charset="0"/>
              </a:rPr>
              <a:t>Do Nots When Filing Incident Report</a:t>
            </a:r>
          </a:p>
        </p:txBody>
      </p:sp>
      <p:sp>
        <p:nvSpPr>
          <p:cNvPr id="14" name="TextBox 13">
            <a:extLst>
              <a:ext uri="{FF2B5EF4-FFF2-40B4-BE49-F238E27FC236}">
                <a16:creationId xmlns:a16="http://schemas.microsoft.com/office/drawing/2014/main" id="{2083D2C8-2257-8542-BE29-293AC0F93DDC}"/>
              </a:ext>
            </a:extLst>
          </p:cNvPr>
          <p:cNvSpPr txBox="1"/>
          <p:nvPr/>
        </p:nvSpPr>
        <p:spPr>
          <a:xfrm>
            <a:off x="5016372" y="2726864"/>
            <a:ext cx="6096000" cy="1015663"/>
          </a:xfrm>
          <a:prstGeom prst="rect">
            <a:avLst/>
          </a:prstGeom>
          <a:noFill/>
        </p:spPr>
        <p:txBody>
          <a:bodyPr wrap="square">
            <a:spAutoFit/>
          </a:bodyPr>
          <a:lstStyle/>
          <a:p>
            <a:r>
              <a:rPr lang="en-US" sz="2000" b="1" dirty="0">
                <a:latin typeface="Lato" panose="020F0502020204030203" pitchFamily="34" charset="0"/>
                <a:ea typeface="Lato" panose="020F0502020204030203" pitchFamily="34" charset="0"/>
                <a:cs typeface="Lato" panose="020F0502020204030203" pitchFamily="34" charset="0"/>
              </a:rPr>
              <a:t>Do not wait for someone else to file it </a:t>
            </a:r>
            <a:r>
              <a:rPr lang="en-US" sz="2000" dirty="0">
                <a:latin typeface="Lato" panose="020F0502020204030203" pitchFamily="34" charset="0"/>
                <a:ea typeface="Lato" panose="020F0502020204030203" pitchFamily="34" charset="0"/>
                <a:cs typeface="Lato" panose="020F0502020204030203" pitchFamily="34" charset="0"/>
              </a:rPr>
              <a:t>— if you saw it, experienced it, or were told about it, it’s your responsibility to report.</a:t>
            </a:r>
          </a:p>
        </p:txBody>
      </p:sp>
      <p:sp>
        <p:nvSpPr>
          <p:cNvPr id="16" name="TextBox 15">
            <a:extLst>
              <a:ext uri="{FF2B5EF4-FFF2-40B4-BE49-F238E27FC236}">
                <a16:creationId xmlns:a16="http://schemas.microsoft.com/office/drawing/2014/main" id="{ECA74E5E-447F-B9DB-2493-092772193C4F}"/>
              </a:ext>
            </a:extLst>
          </p:cNvPr>
          <p:cNvSpPr txBox="1"/>
          <p:nvPr/>
        </p:nvSpPr>
        <p:spPr>
          <a:xfrm>
            <a:off x="5016372" y="3791285"/>
            <a:ext cx="6096000" cy="707886"/>
          </a:xfrm>
          <a:prstGeom prst="rect">
            <a:avLst/>
          </a:prstGeom>
          <a:noFill/>
        </p:spPr>
        <p:txBody>
          <a:bodyPr wrap="square">
            <a:spAutoFit/>
          </a:bodyPr>
          <a:lstStyle/>
          <a:p>
            <a:r>
              <a:rPr lang="en-US" sz="2000" dirty="0">
                <a:latin typeface="Lato" panose="020F0502020204030203" pitchFamily="34" charset="0"/>
                <a:ea typeface="Lato" panose="020F0502020204030203" pitchFamily="34" charset="0"/>
                <a:cs typeface="Lato" panose="020F0502020204030203" pitchFamily="34" charset="0"/>
              </a:rPr>
              <a:t>Don’t delay - delays can lead to missing or inaccurate details.</a:t>
            </a:r>
          </a:p>
        </p:txBody>
      </p:sp>
      <p:sp>
        <p:nvSpPr>
          <p:cNvPr id="18" name="TextBox 17">
            <a:extLst>
              <a:ext uri="{FF2B5EF4-FFF2-40B4-BE49-F238E27FC236}">
                <a16:creationId xmlns:a16="http://schemas.microsoft.com/office/drawing/2014/main" id="{F67A85CB-341B-2F7B-3A5E-7F2983004BA9}"/>
              </a:ext>
            </a:extLst>
          </p:cNvPr>
          <p:cNvSpPr txBox="1"/>
          <p:nvPr/>
        </p:nvSpPr>
        <p:spPr>
          <a:xfrm>
            <a:off x="5016372" y="4665917"/>
            <a:ext cx="6096000" cy="1015663"/>
          </a:xfrm>
          <a:prstGeom prst="rect">
            <a:avLst/>
          </a:prstGeom>
          <a:noFill/>
        </p:spPr>
        <p:txBody>
          <a:bodyPr wrap="square">
            <a:spAutoFit/>
          </a:bodyPr>
          <a:lstStyle/>
          <a:p>
            <a:r>
              <a:rPr lang="en-US" sz="2000" dirty="0">
                <a:latin typeface="Lato" panose="020F0502020204030203" pitchFamily="34" charset="0"/>
                <a:ea typeface="Lato" panose="020F0502020204030203" pitchFamily="34" charset="0"/>
                <a:cs typeface="Lato" panose="020F0502020204030203" pitchFamily="34" charset="0"/>
              </a:rPr>
              <a:t>Don’t be afraid.. If you're unsure, report it anyway. It's always better to over-report than to miss something important.</a:t>
            </a:r>
          </a:p>
        </p:txBody>
      </p:sp>
      <p:pic>
        <p:nvPicPr>
          <p:cNvPr id="7" name="Picture 2">
            <a:extLst>
              <a:ext uri="{FF2B5EF4-FFF2-40B4-BE49-F238E27FC236}">
                <a16:creationId xmlns:a16="http://schemas.microsoft.com/office/drawing/2014/main" id="{50D2233E-A231-D7EF-F546-D9B65D9A3C0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17793"/>
            <a:ext cx="12152521" cy="137243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rning with solid fill">
            <a:extLst>
              <a:ext uri="{FF2B5EF4-FFF2-40B4-BE49-F238E27FC236}">
                <a16:creationId xmlns:a16="http://schemas.microsoft.com/office/drawing/2014/main" id="{9F8996BE-637D-0F1D-FA35-B1BDDE0E00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66974" y="1835748"/>
            <a:ext cx="781167" cy="781167"/>
          </a:xfrm>
          <a:prstGeom prst="rect">
            <a:avLst/>
          </a:prstGeom>
        </p:spPr>
      </p:pic>
      <p:pic>
        <p:nvPicPr>
          <p:cNvPr id="17" name="Graphic 16" descr="Lock with solid fill">
            <a:extLst>
              <a:ext uri="{FF2B5EF4-FFF2-40B4-BE49-F238E27FC236}">
                <a16:creationId xmlns:a16="http://schemas.microsoft.com/office/drawing/2014/main" id="{71EF130C-366E-683D-0C62-B5BD121E14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06238" y="1709336"/>
            <a:ext cx="1021856" cy="1021856"/>
          </a:xfrm>
          <a:prstGeom prst="rect">
            <a:avLst/>
          </a:prstGeom>
        </p:spPr>
      </p:pic>
      <p:cxnSp>
        <p:nvCxnSpPr>
          <p:cNvPr id="4" name="Straight Connector 3">
            <a:extLst>
              <a:ext uri="{FF2B5EF4-FFF2-40B4-BE49-F238E27FC236}">
                <a16:creationId xmlns:a16="http://schemas.microsoft.com/office/drawing/2014/main" id="{498428FD-B6D4-1525-AD41-B61C2B81C66E}"/>
              </a:ext>
            </a:extLst>
          </p:cNvPr>
          <p:cNvCxnSpPr/>
          <p:nvPr/>
        </p:nvCxnSpPr>
        <p:spPr>
          <a:xfrm>
            <a:off x="4795530" y="1885448"/>
            <a:ext cx="108155" cy="4279378"/>
          </a:xfrm>
          <a:prstGeom prst="line">
            <a:avLst/>
          </a:prstGeom>
        </p:spPr>
        <p:style>
          <a:lnRef idx="2">
            <a:schemeClr val="dk1"/>
          </a:lnRef>
          <a:fillRef idx="0">
            <a:schemeClr val="dk1"/>
          </a:fillRef>
          <a:effectRef idx="1">
            <a:schemeClr val="dk1"/>
          </a:effectRef>
          <a:fontRef idx="minor">
            <a:schemeClr val="tx1"/>
          </a:fontRef>
        </p:style>
      </p:cxnSp>
      <p:sp>
        <p:nvSpPr>
          <p:cNvPr id="2" name="TextBox 1">
            <a:extLst>
              <a:ext uri="{FF2B5EF4-FFF2-40B4-BE49-F238E27FC236}">
                <a16:creationId xmlns:a16="http://schemas.microsoft.com/office/drawing/2014/main" id="{2C47D941-CD83-3FA6-4475-5F127ADAAC77}"/>
              </a:ext>
            </a:extLst>
          </p:cNvPr>
          <p:cNvSpPr txBox="1"/>
          <p:nvPr/>
        </p:nvSpPr>
        <p:spPr>
          <a:xfrm>
            <a:off x="1196771" y="5404374"/>
            <a:ext cx="2379713" cy="1323439"/>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Everyone at Housing Works has the duty to report an incident</a:t>
            </a:r>
          </a:p>
        </p:txBody>
      </p:sp>
      <p:pic>
        <p:nvPicPr>
          <p:cNvPr id="9" name="Graphic 8" descr="Comment Important with solid fill">
            <a:extLst>
              <a:ext uri="{FF2B5EF4-FFF2-40B4-BE49-F238E27FC236}">
                <a16:creationId xmlns:a16="http://schemas.microsoft.com/office/drawing/2014/main" id="{91C9223D-0882-AD98-9A18-53CDE727AF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2371" y="5608893"/>
            <a:ext cx="914400" cy="914400"/>
          </a:xfrm>
          <a:prstGeom prst="rect">
            <a:avLst/>
          </a:prstGeom>
        </p:spPr>
      </p:pic>
      <p:pic>
        <p:nvPicPr>
          <p:cNvPr id="31" name="Audio 30">
            <a:hlinkClick r:id="" action="ppaction://media"/>
            <a:extLst>
              <a:ext uri="{FF2B5EF4-FFF2-40B4-BE49-F238E27FC236}">
                <a16:creationId xmlns:a16="http://schemas.microsoft.com/office/drawing/2014/main" id="{BFD28D11-0D8F-7CCE-9281-0FBAFDC94874}"/>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9253730"/>
      </p:ext>
    </p:extLst>
  </p:cSld>
  <p:clrMapOvr>
    <a:masterClrMapping/>
  </p:clrMapOvr>
  <mc:AlternateContent xmlns:mc="http://schemas.openxmlformats.org/markup-compatibility/2006" xmlns:p14="http://schemas.microsoft.com/office/powerpoint/2010/main">
    <mc:Choice Requires="p14">
      <p:transition spd="slow" p14:dur="2000" advTm="80661"/>
    </mc:Choice>
    <mc:Fallback xmlns="">
      <p:transition spd="slow" advTm="8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DC1B8-122D-E461-D8C0-8013B6588EA4}"/>
              </a:ext>
            </a:extLst>
          </p:cNvPr>
          <p:cNvSpPr>
            <a:spLocks noGrp="1"/>
          </p:cNvSpPr>
          <p:nvPr>
            <p:ph type="title"/>
          </p:nvPr>
        </p:nvSpPr>
        <p:spPr/>
        <p:txBody>
          <a:bodyPr>
            <a:norm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How Incident Reports Help Us</a:t>
            </a:r>
          </a:p>
        </p:txBody>
      </p:sp>
      <p:sp>
        <p:nvSpPr>
          <p:cNvPr id="5" name="TextBox 4">
            <a:extLst>
              <a:ext uri="{FF2B5EF4-FFF2-40B4-BE49-F238E27FC236}">
                <a16:creationId xmlns:a16="http://schemas.microsoft.com/office/drawing/2014/main" id="{7F694C74-14DF-AC2B-6F26-BF8A8F1D07D1}"/>
              </a:ext>
            </a:extLst>
          </p:cNvPr>
          <p:cNvSpPr txBox="1"/>
          <p:nvPr/>
        </p:nvSpPr>
        <p:spPr>
          <a:xfrm>
            <a:off x="4995769" y="2438633"/>
            <a:ext cx="6096000" cy="400110"/>
          </a:xfrm>
          <a:prstGeom prst="rect">
            <a:avLst/>
          </a:prstGeom>
          <a:noFill/>
        </p:spPr>
        <p:txBody>
          <a:bodyPr wrap="square">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Identify trends and repeat behaviors </a:t>
            </a:r>
          </a:p>
        </p:txBody>
      </p:sp>
      <p:sp>
        <p:nvSpPr>
          <p:cNvPr id="7" name="TextBox 6">
            <a:extLst>
              <a:ext uri="{FF2B5EF4-FFF2-40B4-BE49-F238E27FC236}">
                <a16:creationId xmlns:a16="http://schemas.microsoft.com/office/drawing/2014/main" id="{7B39090D-39EF-E8BB-316E-07B0B3A3479D}"/>
              </a:ext>
            </a:extLst>
          </p:cNvPr>
          <p:cNvSpPr txBox="1"/>
          <p:nvPr/>
        </p:nvSpPr>
        <p:spPr>
          <a:xfrm>
            <a:off x="547165" y="1969817"/>
            <a:ext cx="6096000" cy="400110"/>
          </a:xfrm>
          <a:prstGeom prst="rect">
            <a:avLst/>
          </a:prstGeom>
          <a:noFill/>
        </p:spPr>
        <p:txBody>
          <a:bodyPr wrap="square">
            <a:spAutoFit/>
          </a:bodyPr>
          <a:lstStyle/>
          <a:p>
            <a:r>
              <a:rPr lang="en-US" sz="2000" dirty="0">
                <a:latin typeface="Lato" panose="020F0502020204030203" pitchFamily="34" charset="0"/>
                <a:ea typeface="Lato" panose="020F0502020204030203" pitchFamily="34" charset="0"/>
                <a:cs typeface="Lato" panose="020F0502020204030203" pitchFamily="34" charset="0"/>
              </a:rPr>
              <a:t>Improve training and procedures</a:t>
            </a:r>
          </a:p>
        </p:txBody>
      </p:sp>
      <p:sp>
        <p:nvSpPr>
          <p:cNvPr id="9" name="TextBox 8">
            <a:extLst>
              <a:ext uri="{FF2B5EF4-FFF2-40B4-BE49-F238E27FC236}">
                <a16:creationId xmlns:a16="http://schemas.microsoft.com/office/drawing/2014/main" id="{BBEEA69F-7028-F506-66FA-694BCC0BBABC}"/>
              </a:ext>
            </a:extLst>
          </p:cNvPr>
          <p:cNvSpPr txBox="1"/>
          <p:nvPr/>
        </p:nvSpPr>
        <p:spPr>
          <a:xfrm>
            <a:off x="4680253" y="1839600"/>
            <a:ext cx="6096000" cy="400110"/>
          </a:xfrm>
          <a:prstGeom prst="rect">
            <a:avLst/>
          </a:prstGeom>
          <a:noFill/>
        </p:spPr>
        <p:txBody>
          <a:bodyPr wrap="square">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Protect staff against liability</a:t>
            </a:r>
          </a:p>
        </p:txBody>
      </p:sp>
      <p:sp>
        <p:nvSpPr>
          <p:cNvPr id="3" name="TextBox 2">
            <a:extLst>
              <a:ext uri="{FF2B5EF4-FFF2-40B4-BE49-F238E27FC236}">
                <a16:creationId xmlns:a16="http://schemas.microsoft.com/office/drawing/2014/main" id="{F030C6BB-5058-AE27-5B01-44A676DCBC0B}"/>
              </a:ext>
            </a:extLst>
          </p:cNvPr>
          <p:cNvSpPr txBox="1"/>
          <p:nvPr/>
        </p:nvSpPr>
        <p:spPr>
          <a:xfrm>
            <a:off x="80536" y="2689464"/>
            <a:ext cx="5093110" cy="1631216"/>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Support Disciplinary or Discharge Actions</a:t>
            </a:r>
            <a:br>
              <a:rPr lang="en-US" sz="2000" dirty="0">
                <a:latin typeface="Lato" panose="020F0502020204030203" pitchFamily="34" charset="0"/>
                <a:ea typeface="Lato" panose="020F0502020204030203" pitchFamily="34" charset="0"/>
                <a:cs typeface="Lato" panose="020F0502020204030203" pitchFamily="34" charset="0"/>
              </a:rPr>
            </a:br>
            <a:br>
              <a:rPr lang="en-US" sz="2000" dirty="0">
                <a:latin typeface="Lato" panose="020F0502020204030203" pitchFamily="34" charset="0"/>
                <a:ea typeface="Lato" panose="020F0502020204030203" pitchFamily="34" charset="0"/>
                <a:cs typeface="Lato" panose="020F0502020204030203" pitchFamily="34" charset="0"/>
              </a:rPr>
            </a:br>
            <a:r>
              <a:rPr lang="en-US" sz="2000" dirty="0">
                <a:latin typeface="Lato" panose="020F0502020204030203" pitchFamily="34" charset="0"/>
                <a:ea typeface="Lato" panose="020F0502020204030203" pitchFamily="34" charset="0"/>
                <a:cs typeface="Lato" panose="020F0502020204030203" pitchFamily="34" charset="0"/>
              </a:rPr>
              <a:t>Ensure Legal and Policy Compliance</a:t>
            </a:r>
            <a:br>
              <a:rPr lang="en-US" sz="2000" dirty="0">
                <a:latin typeface="Lato" panose="020F0502020204030203" pitchFamily="34" charset="0"/>
                <a:ea typeface="Lato" panose="020F0502020204030203" pitchFamily="34" charset="0"/>
                <a:cs typeface="Lato" panose="020F0502020204030203" pitchFamily="34" charset="0"/>
              </a:rPr>
            </a:br>
            <a:br>
              <a:rPr lang="en-US" sz="2000" dirty="0">
                <a:latin typeface="Lato" panose="020F0502020204030203" pitchFamily="34" charset="0"/>
                <a:ea typeface="Lato" panose="020F0502020204030203" pitchFamily="34" charset="0"/>
                <a:cs typeface="Lato" panose="020F0502020204030203" pitchFamily="34" charset="0"/>
              </a:rPr>
            </a:br>
            <a:r>
              <a:rPr lang="en-US" sz="2000" dirty="0">
                <a:latin typeface="Lato" panose="020F0502020204030203" pitchFamily="34" charset="0"/>
                <a:ea typeface="Lato" panose="020F0502020204030203" pitchFamily="34" charset="0"/>
                <a:cs typeface="Lato" panose="020F0502020204030203" pitchFamily="34" charset="0"/>
              </a:rPr>
              <a:t>Create Accountability and Transparency</a:t>
            </a:r>
          </a:p>
        </p:txBody>
      </p:sp>
      <p:pic>
        <p:nvPicPr>
          <p:cNvPr id="4" name="Picture 2">
            <a:extLst>
              <a:ext uri="{FF2B5EF4-FFF2-40B4-BE49-F238E27FC236}">
                <a16:creationId xmlns:a16="http://schemas.microsoft.com/office/drawing/2014/main" id="{CBD1CDB7-BBA9-EF75-0AC1-DFDDA29091C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0536" y="4935285"/>
            <a:ext cx="7273993" cy="1804122"/>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r graph with upward trend with solid fill">
            <a:extLst>
              <a:ext uri="{FF2B5EF4-FFF2-40B4-BE49-F238E27FC236}">
                <a16:creationId xmlns:a16="http://schemas.microsoft.com/office/drawing/2014/main" id="{8651E66B-0E14-D5B7-FC5D-E86B899F2B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09011" y="3586688"/>
            <a:ext cx="1924819" cy="1924819"/>
          </a:xfrm>
          <a:prstGeom prst="rect">
            <a:avLst/>
          </a:prstGeom>
        </p:spPr>
      </p:pic>
      <p:pic>
        <p:nvPicPr>
          <p:cNvPr id="40" name="Audio 39">
            <a:hlinkClick r:id="" action="ppaction://media"/>
            <a:extLst>
              <a:ext uri="{FF2B5EF4-FFF2-40B4-BE49-F238E27FC236}">
                <a16:creationId xmlns:a16="http://schemas.microsoft.com/office/drawing/2014/main" id="{56895EC0-72D3-D70D-5397-E6C4095DA84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
        <p:nvSpPr>
          <p:cNvPr id="44" name="TextBox 43">
            <a:extLst>
              <a:ext uri="{FF2B5EF4-FFF2-40B4-BE49-F238E27FC236}">
                <a16:creationId xmlns:a16="http://schemas.microsoft.com/office/drawing/2014/main" id="{29ECB272-CD73-C2DC-87E6-1C3F6F0DD3DD}"/>
              </a:ext>
            </a:extLst>
          </p:cNvPr>
          <p:cNvSpPr txBox="1"/>
          <p:nvPr/>
        </p:nvSpPr>
        <p:spPr>
          <a:xfrm>
            <a:off x="6096000" y="3109652"/>
            <a:ext cx="4133088" cy="400110"/>
          </a:xfrm>
          <a:prstGeom prst="rect">
            <a:avLst/>
          </a:prstGeom>
          <a:noFill/>
        </p:spPr>
        <p:txBody>
          <a:bodyPr wrap="square" rtlCol="0">
            <a:spAutoFit/>
          </a:bodyPr>
          <a:lstStyle/>
          <a:p>
            <a:r>
              <a:rPr lang="en-US" sz="2000" dirty="0">
                <a:latin typeface="Lato" panose="020F0502020204030203" pitchFamily="34" charset="0"/>
                <a:ea typeface="Lato" panose="020F0502020204030203" pitchFamily="34" charset="0"/>
                <a:cs typeface="Lato" panose="020F0502020204030203" pitchFamily="34" charset="0"/>
              </a:rPr>
              <a:t>Risk Management and Prevention</a:t>
            </a:r>
          </a:p>
        </p:txBody>
      </p:sp>
    </p:spTree>
    <p:extLst>
      <p:ext uri="{BB962C8B-B14F-4D97-AF65-F5344CB8AC3E}">
        <p14:creationId xmlns:p14="http://schemas.microsoft.com/office/powerpoint/2010/main" val="1657560561"/>
      </p:ext>
    </p:extLst>
  </p:cSld>
  <p:clrMapOvr>
    <a:masterClrMapping/>
  </p:clrMapOvr>
  <mc:AlternateContent xmlns:mc="http://schemas.openxmlformats.org/markup-compatibility/2006" xmlns:p14="http://schemas.microsoft.com/office/powerpoint/2010/main">
    <mc:Choice Requires="p14">
      <p:transition spd="slow" p14:dur="2000" advTm="58612"/>
    </mc:Choice>
    <mc:Fallback xmlns="">
      <p:transition spd="slow" advTm="58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DB494-989D-3C9F-C5FD-242734A081F5}"/>
              </a:ext>
            </a:extLst>
          </p:cNvPr>
          <p:cNvSpPr>
            <a:spLocks noGrp="1"/>
          </p:cNvSpPr>
          <p:nvPr>
            <p:ph type="title"/>
          </p:nvPr>
        </p:nvSpPr>
        <p:spPr>
          <a:xfrm>
            <a:off x="838200" y="434149"/>
            <a:ext cx="10515600" cy="1325563"/>
          </a:xfrm>
        </p:spPr>
        <p:txBody>
          <a:bodyPr>
            <a:norm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Where to File an Incident Report</a:t>
            </a:r>
          </a:p>
        </p:txBody>
      </p:sp>
      <p:pic>
        <p:nvPicPr>
          <p:cNvPr id="6" name="Content Placeholder 5">
            <a:extLst>
              <a:ext uri="{FF2B5EF4-FFF2-40B4-BE49-F238E27FC236}">
                <a16:creationId xmlns:a16="http://schemas.microsoft.com/office/drawing/2014/main" id="{ADA4A79A-C7AD-A4F3-2960-7379A96B9920}"/>
              </a:ext>
            </a:extLst>
          </p:cNvPr>
          <p:cNvPicPr>
            <a:picLocks noGrp="1" noChangeAspect="1"/>
          </p:cNvPicPr>
          <p:nvPr>
            <p:ph sz="half" idx="1"/>
          </p:nvPr>
        </p:nvPicPr>
        <p:blipFill>
          <a:blip r:embed="rId7"/>
          <a:stretch>
            <a:fillRect/>
          </a:stretch>
        </p:blipFill>
        <p:spPr>
          <a:xfrm>
            <a:off x="82296" y="1633226"/>
            <a:ext cx="4945626" cy="4167018"/>
          </a:xfrm>
        </p:spPr>
      </p:pic>
      <p:pic>
        <p:nvPicPr>
          <p:cNvPr id="7" name="Picture 2">
            <a:extLst>
              <a:ext uri="{FF2B5EF4-FFF2-40B4-BE49-F238E27FC236}">
                <a16:creationId xmlns:a16="http://schemas.microsoft.com/office/drawing/2014/main" id="{D931AD05-AA36-9F2B-2CE6-A602523F767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085202" y="0"/>
            <a:ext cx="3844262" cy="434149"/>
          </a:xfrm>
          <a:prstGeom prst="rect">
            <a:avLst/>
          </a:prstGeom>
          <a:noFill/>
          <a:extLst>
            <a:ext uri="{909E8E84-426E-40DD-AFC4-6F175D3DCCD1}">
              <a14:hiddenFill xmlns:a14="http://schemas.microsoft.com/office/drawing/2010/main">
                <a:solidFill>
                  <a:srgbClr val="FFFFFF"/>
                </a:solidFill>
              </a14:hiddenFill>
            </a:ext>
          </a:extLst>
        </p:spPr>
      </p:pic>
      <p:pic>
        <p:nvPicPr>
          <p:cNvPr id="9" name="Screen Recording 8">
            <a:hlinkClick r:id="" action="ppaction://media"/>
            <a:extLst>
              <a:ext uri="{FF2B5EF4-FFF2-40B4-BE49-F238E27FC236}">
                <a16:creationId xmlns:a16="http://schemas.microsoft.com/office/drawing/2014/main" id="{1587980C-5D72-0A7D-BE3A-63AA82193E3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53781" y="1493979"/>
            <a:ext cx="7030064" cy="5098288"/>
          </a:xfrm>
          <a:prstGeom prst="rect">
            <a:avLst/>
          </a:prstGeom>
        </p:spPr>
      </p:pic>
      <p:sp>
        <p:nvSpPr>
          <p:cNvPr id="10" name="TextBox 9">
            <a:extLst>
              <a:ext uri="{FF2B5EF4-FFF2-40B4-BE49-F238E27FC236}">
                <a16:creationId xmlns:a16="http://schemas.microsoft.com/office/drawing/2014/main" id="{E4B29554-4B63-5FEE-76CE-56A2AD3D63E4}"/>
              </a:ext>
            </a:extLst>
          </p:cNvPr>
          <p:cNvSpPr txBox="1"/>
          <p:nvPr/>
        </p:nvSpPr>
        <p:spPr>
          <a:xfrm>
            <a:off x="646959" y="5842337"/>
            <a:ext cx="3635477" cy="1015663"/>
          </a:xfrm>
          <a:prstGeom prst="rect">
            <a:avLst/>
          </a:prstGeom>
          <a:noFill/>
        </p:spPr>
        <p:txBody>
          <a:bodyPr wrap="square" rtlCol="0">
            <a:spAutoFit/>
          </a:bodyPr>
          <a:lstStyle/>
          <a:p>
            <a:r>
              <a:rPr lang="en-US" sz="2000" dirty="0">
                <a:latin typeface="Lato" panose="020F0502020204030203" pitchFamily="34" charset="0"/>
                <a:ea typeface="Lato" panose="020F0502020204030203" pitchFamily="34" charset="0"/>
                <a:cs typeface="Lato" panose="020F0502020204030203" pitchFamily="34" charset="0"/>
              </a:rPr>
              <a:t>Access via the Intranet/Lobby online </a:t>
            </a:r>
            <a:r>
              <a:rPr lang="en-US" sz="2000" dirty="0">
                <a:latin typeface="Lato" panose="020F0502020204030203" pitchFamily="34" charset="0"/>
                <a:ea typeface="Lato" panose="020F0502020204030203" pitchFamily="34" charset="0"/>
                <a:cs typeface="Lato" panose="020F0502020204030203" pitchFamily="34" charset="0"/>
                <a:hlinkClick r:id="rId10"/>
              </a:rPr>
              <a:t>intranet.housingworks.org</a:t>
            </a:r>
            <a:endParaRPr lang="en-US" sz="2000" dirty="0">
              <a:latin typeface="Lato" panose="020F0502020204030203" pitchFamily="34" charset="0"/>
              <a:ea typeface="Lato" panose="020F0502020204030203" pitchFamily="34" charset="0"/>
              <a:cs typeface="Lato" panose="020F0502020204030203" pitchFamily="34" charset="0"/>
            </a:endParaRPr>
          </a:p>
        </p:txBody>
      </p:sp>
      <p:pic>
        <p:nvPicPr>
          <p:cNvPr id="18" name="Audio 17">
            <a:hlinkClick r:id="" action="ppaction://media"/>
            <a:extLst>
              <a:ext uri="{FF2B5EF4-FFF2-40B4-BE49-F238E27FC236}">
                <a16:creationId xmlns:a16="http://schemas.microsoft.com/office/drawing/2014/main" id="{2E182CF4-D844-9FA9-560F-6B86F9B70057}"/>
              </a:ext>
            </a:extLst>
          </p:cNvPr>
          <p:cNvPicPr>
            <a:picLocks noChangeAspect="1"/>
          </p:cNvPicPr>
          <p:nvPr>
            <a:audioFile r:link="rId4"/>
            <p:extLst>
              <p:ext uri="{DAA4B4D4-6D71-4841-9C94-3DE7FCFB9230}">
                <p14:media xmlns:p14="http://schemas.microsoft.com/office/powerpoint/2010/main" r:embed="rId3"/>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5392480"/>
      </p:ext>
    </p:extLst>
  </p:cSld>
  <p:clrMapOvr>
    <a:masterClrMapping/>
  </p:clrMapOvr>
  <mc:AlternateContent xmlns:mc="http://schemas.openxmlformats.org/markup-compatibility/2006" xmlns:p14="http://schemas.microsoft.com/office/powerpoint/2010/main">
    <mc:Choice Requires="p14">
      <p:transition spd="slow" p14:dur="2000" advTm="51485"/>
    </mc:Choice>
    <mc:Fallback xmlns="">
      <p:transition spd="slow" advTm="51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 presetClass="mediacall" presetSubtype="0" fill="hold" nodeType="withEffect">
                                  <p:stCondLst>
                                    <p:cond delay="0"/>
                                  </p:stCondLst>
                                  <p:childTnLst>
                                    <p:cmd type="call" cmd="playFrom(0.0)">
                                      <p:cBhvr>
                                        <p:cTn id="8" dur="205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310" objId="9"/>
        <p14:stopEvt time="51485" objId="9"/>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83BA-3490-07AA-4D5F-280D1E42F960}"/>
              </a:ext>
            </a:extLst>
          </p:cNvPr>
          <p:cNvSpPr>
            <a:spLocks noGrp="1"/>
          </p:cNvSpPr>
          <p:nvPr>
            <p:ph type="title"/>
          </p:nvPr>
        </p:nvSpPr>
        <p:spPr/>
        <p:txBody>
          <a:bodyPr>
            <a:norm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Incident Report Investigation</a:t>
            </a:r>
          </a:p>
        </p:txBody>
      </p:sp>
      <p:pic>
        <p:nvPicPr>
          <p:cNvPr id="4" name="Screen Recording 3">
            <a:hlinkClick r:id="" action="ppaction://media"/>
            <a:extLst>
              <a:ext uri="{FF2B5EF4-FFF2-40B4-BE49-F238E27FC236}">
                <a16:creationId xmlns:a16="http://schemas.microsoft.com/office/drawing/2014/main" id="{FCE80DE1-76B0-0FD2-806A-0E71062157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285875" y="1253331"/>
            <a:ext cx="9620250" cy="4351338"/>
          </a:xfrm>
        </p:spPr>
      </p:pic>
      <p:pic>
        <p:nvPicPr>
          <p:cNvPr id="5" name="Picture 2">
            <a:extLst>
              <a:ext uri="{FF2B5EF4-FFF2-40B4-BE49-F238E27FC236}">
                <a16:creationId xmlns:a16="http://schemas.microsoft.com/office/drawing/2014/main" id="{461937F4-5587-B0E1-6BF4-2DB3086E89B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5887424"/>
            <a:ext cx="6489290" cy="9705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252A66-C680-F83F-E206-342A95B2797D}"/>
              </a:ext>
            </a:extLst>
          </p:cNvPr>
          <p:cNvSpPr txBox="1"/>
          <p:nvPr/>
        </p:nvSpPr>
        <p:spPr>
          <a:xfrm>
            <a:off x="8534401" y="5846544"/>
            <a:ext cx="3057832" cy="1015663"/>
          </a:xfrm>
          <a:prstGeom prst="rect">
            <a:avLst/>
          </a:prstGeom>
          <a:noFill/>
        </p:spPr>
        <p:txBody>
          <a:bodyPr wrap="square" rtlCol="0">
            <a:spAutoFit/>
          </a:bodyPr>
          <a:lstStyle/>
          <a:p>
            <a:r>
              <a:rPr lang="en-US" sz="2000" dirty="0">
                <a:latin typeface="Lato" panose="020F0502020204030203" pitchFamily="34" charset="0"/>
                <a:ea typeface="Lato" panose="020F0502020204030203" pitchFamily="34" charset="0"/>
                <a:cs typeface="Lato" panose="020F0502020204030203" pitchFamily="34" charset="0"/>
              </a:rPr>
              <a:t>Once you selected a Category. Give as much information as possible</a:t>
            </a:r>
          </a:p>
        </p:txBody>
      </p:sp>
      <p:pic>
        <p:nvPicPr>
          <p:cNvPr id="18" name="Audio 17">
            <a:hlinkClick r:id="" action="ppaction://media"/>
            <a:extLst>
              <a:ext uri="{FF2B5EF4-FFF2-40B4-BE49-F238E27FC236}">
                <a16:creationId xmlns:a16="http://schemas.microsoft.com/office/drawing/2014/main" id="{34A1A97A-0AFB-A268-24DC-0653B924666C}"/>
              </a:ext>
            </a:extLst>
          </p:cNvPr>
          <p:cNvPicPr>
            <a:picLocks noChangeAspect="1"/>
          </p:cNvPicPr>
          <p:nvPr>
            <a:audioFile r:link="rId4"/>
            <p:extLst>
              <p:ext uri="{DAA4B4D4-6D71-4841-9C94-3DE7FCFB9230}">
                <p14:media xmlns:p14="http://schemas.microsoft.com/office/powerpoint/2010/main" r:embed="rId3"/>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6107031"/>
      </p:ext>
    </p:extLst>
  </p:cSld>
  <p:clrMapOvr>
    <a:masterClrMapping/>
  </p:clrMapOvr>
  <mc:AlternateContent xmlns:mc="http://schemas.openxmlformats.org/markup-compatibility/2006" xmlns:p14="http://schemas.microsoft.com/office/powerpoint/2010/main">
    <mc:Choice Requires="p14">
      <p:transition spd="slow" p14:dur="2000" advTm="53538"/>
    </mc:Choice>
    <mc:Fallback xmlns="">
      <p:transition spd="slow" advTm="5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 presetClass="mediacall" presetSubtype="0" fill="hold" nodeType="withEffect">
                                  <p:stCondLst>
                                    <p:cond delay="0"/>
                                  </p:stCondLst>
                                  <p:childTnLst>
                                    <p:cmd type="call" cmd="playFrom(0.0)">
                                      <p:cBhvr>
                                        <p:cTn id="8" dur="42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21" objId="4"/>
        <p14:stopEvt time="53538"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0428-FA2D-8D33-4EDD-E0DCA563558F}"/>
              </a:ext>
            </a:extLst>
          </p:cNvPr>
          <p:cNvSpPr>
            <a:spLocks noGrp="1"/>
          </p:cNvSpPr>
          <p:nvPr>
            <p:ph type="title"/>
          </p:nvPr>
        </p:nvSpPr>
        <p:spPr>
          <a:xfrm>
            <a:off x="4098822" y="306131"/>
            <a:ext cx="3841955" cy="1325563"/>
          </a:xfrm>
        </p:spPr>
        <p:txBody>
          <a:bodyPr>
            <a:norm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Accessing Report: Investigation</a:t>
            </a:r>
          </a:p>
        </p:txBody>
      </p:sp>
      <p:pic>
        <p:nvPicPr>
          <p:cNvPr id="6" name="Content Placeholder 5">
            <a:extLst>
              <a:ext uri="{FF2B5EF4-FFF2-40B4-BE49-F238E27FC236}">
                <a16:creationId xmlns:a16="http://schemas.microsoft.com/office/drawing/2014/main" id="{627CFE03-E3D9-683A-C8B8-F3073139015D}"/>
              </a:ext>
            </a:extLst>
          </p:cNvPr>
          <p:cNvPicPr>
            <a:picLocks noGrp="1" noChangeAspect="1"/>
          </p:cNvPicPr>
          <p:nvPr>
            <p:ph sz="half" idx="1"/>
          </p:nvPr>
        </p:nvPicPr>
        <p:blipFill>
          <a:blip r:embed="rId7"/>
          <a:stretch>
            <a:fillRect/>
          </a:stretch>
        </p:blipFill>
        <p:spPr>
          <a:xfrm>
            <a:off x="148934" y="1376516"/>
            <a:ext cx="6023266" cy="3383651"/>
          </a:xfrm>
        </p:spPr>
      </p:pic>
      <p:pic>
        <p:nvPicPr>
          <p:cNvPr id="13" name="Screen Recording 12">
            <a:hlinkClick r:id="" action="ppaction://media"/>
            <a:extLst>
              <a:ext uri="{FF2B5EF4-FFF2-40B4-BE49-F238E27FC236}">
                <a16:creationId xmlns:a16="http://schemas.microsoft.com/office/drawing/2014/main" id="{B3470B53-4272-64C3-7C0E-C8DE72012DB7}"/>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8"/>
          <a:stretch>
            <a:fillRect/>
          </a:stretch>
        </p:blipFill>
        <p:spPr>
          <a:xfrm>
            <a:off x="6709065" y="1318416"/>
            <a:ext cx="5181600" cy="3441751"/>
          </a:xfrm>
        </p:spPr>
      </p:pic>
      <p:sp>
        <p:nvSpPr>
          <p:cNvPr id="14" name="TextBox 13">
            <a:extLst>
              <a:ext uri="{FF2B5EF4-FFF2-40B4-BE49-F238E27FC236}">
                <a16:creationId xmlns:a16="http://schemas.microsoft.com/office/drawing/2014/main" id="{FBC789CE-127E-B792-EFCC-6609BD78CCAD}"/>
              </a:ext>
            </a:extLst>
          </p:cNvPr>
          <p:cNvSpPr txBox="1"/>
          <p:nvPr/>
        </p:nvSpPr>
        <p:spPr>
          <a:xfrm>
            <a:off x="1455174" y="4994823"/>
            <a:ext cx="3116826" cy="1631216"/>
          </a:xfrm>
          <a:prstGeom prst="rect">
            <a:avLst/>
          </a:prstGeom>
          <a:noFill/>
        </p:spPr>
        <p:txBody>
          <a:bodyPr wrap="square" rtlCol="0">
            <a:spAutoFit/>
          </a:bodyPr>
          <a:lstStyle/>
          <a:p>
            <a:r>
              <a:rPr lang="en-US" sz="2000" dirty="0">
                <a:latin typeface="Lato" panose="020F0502020204030203" pitchFamily="34" charset="0"/>
                <a:ea typeface="Lato" panose="020F0502020204030203" pitchFamily="34" charset="0"/>
                <a:cs typeface="Lato" panose="020F0502020204030203" pitchFamily="34" charset="0"/>
              </a:rPr>
              <a:t>Access an Incident report via email notification or</a:t>
            </a:r>
            <a:endParaRPr lang="en-US" sz="2000" dirty="0"/>
          </a:p>
          <a:p>
            <a:r>
              <a:rPr lang="en-US" sz="2000" dirty="0">
                <a:latin typeface="Lato" panose="020F0502020204030203" pitchFamily="34" charset="0"/>
                <a:ea typeface="Lato" panose="020F0502020204030203" pitchFamily="34" charset="0"/>
                <a:cs typeface="Lato" panose="020F0502020204030203" pitchFamily="34" charset="0"/>
                <a:hlinkClick r:id="rId9"/>
              </a:rPr>
              <a:t>http://Login.salesforce.com</a:t>
            </a:r>
            <a:endParaRPr lang="en-US" sz="2000" dirty="0">
              <a:latin typeface="Lato" panose="020F0502020204030203" pitchFamily="34" charset="0"/>
              <a:ea typeface="Lato" panose="020F0502020204030203" pitchFamily="34" charset="0"/>
              <a:cs typeface="Lato" panose="020F0502020204030203" pitchFamily="34" charset="0"/>
            </a:endParaRPr>
          </a:p>
          <a:p>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CCFC0B07-FD59-7EF6-3FE3-1A1A21AD3BB3}"/>
              </a:ext>
            </a:extLst>
          </p:cNvPr>
          <p:cNvSpPr txBox="1"/>
          <p:nvPr/>
        </p:nvSpPr>
        <p:spPr>
          <a:xfrm>
            <a:off x="7702123" y="5749099"/>
            <a:ext cx="3195484" cy="707886"/>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Request to change the owner if necessary</a:t>
            </a:r>
          </a:p>
        </p:txBody>
      </p:sp>
      <p:sp>
        <p:nvSpPr>
          <p:cNvPr id="16" name="TextBox 15">
            <a:extLst>
              <a:ext uri="{FF2B5EF4-FFF2-40B4-BE49-F238E27FC236}">
                <a16:creationId xmlns:a16="http://schemas.microsoft.com/office/drawing/2014/main" id="{57AEF86A-4265-145F-A0D3-D50F75EC448D}"/>
              </a:ext>
            </a:extLst>
          </p:cNvPr>
          <p:cNvSpPr txBox="1"/>
          <p:nvPr/>
        </p:nvSpPr>
        <p:spPr>
          <a:xfrm>
            <a:off x="7218104" y="4925271"/>
            <a:ext cx="4672561" cy="707886"/>
          </a:xfrm>
          <a:prstGeom prst="rect">
            <a:avLst/>
          </a:prstGeom>
          <a:noFill/>
        </p:spPr>
        <p:txBody>
          <a:bodyPr wrap="square" rtlCol="0">
            <a:spAutoFit/>
          </a:bodyPr>
          <a:lstStyle/>
          <a:p>
            <a:r>
              <a:rPr lang="en-US" sz="2000" dirty="0">
                <a:latin typeface="Lato" panose="020F0502020204030203" pitchFamily="34" charset="0"/>
                <a:ea typeface="Lato" panose="020F0502020204030203" pitchFamily="34" charset="0"/>
                <a:cs typeface="Lato" panose="020F0502020204030203" pitchFamily="34" charset="0"/>
              </a:rPr>
              <a:t>Change Status of Incident to “In Progress” once received </a:t>
            </a:r>
          </a:p>
        </p:txBody>
      </p:sp>
      <p:pic>
        <p:nvPicPr>
          <p:cNvPr id="17" name="Picture 2">
            <a:extLst>
              <a:ext uri="{FF2B5EF4-FFF2-40B4-BE49-F238E27FC236}">
                <a16:creationId xmlns:a16="http://schemas.microsoft.com/office/drawing/2014/main" id="{0533DE1C-9A3E-B604-6306-2F4413B795DE}"/>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085202" y="0"/>
            <a:ext cx="3844262" cy="43414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A4F06676-1A4B-5BF0-9989-52722CD9D368}"/>
              </a:ext>
            </a:extLst>
          </p:cNvPr>
          <p:cNvPicPr>
            <a:picLocks noChangeAspect="1"/>
          </p:cNvPicPr>
          <p:nvPr>
            <a:audioFile r:link="rId4"/>
            <p:extLst>
              <p:ext uri="{DAA4B4D4-6D71-4841-9C94-3DE7FCFB9230}">
                <p14:media xmlns:p14="http://schemas.microsoft.com/office/powerpoint/2010/main" r:embed="rId3"/>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469582"/>
      </p:ext>
    </p:extLst>
  </p:cSld>
  <p:clrMapOvr>
    <a:masterClrMapping/>
  </p:clrMapOvr>
  <mc:AlternateContent xmlns:mc="http://schemas.openxmlformats.org/markup-compatibility/2006" xmlns:p14="http://schemas.microsoft.com/office/powerpoint/2010/main">
    <mc:Choice Requires="p14">
      <p:transition spd="slow" p14:dur="2000" advTm="60742"/>
    </mc:Choice>
    <mc:Fallback xmlns="">
      <p:transition spd="slow" advTm="6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0"/>
                                  </p:stCondLst>
                                  <p:childTnLst>
                                    <p:cmd type="call" cmd="playFrom(0.0)">
                                      <p:cBhvr>
                                        <p:cTn id="8" dur="4288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3"/>
                </p:tgtEl>
              </p:cMediaNode>
            </p:video>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28" objId="13"/>
        <p14:stopEvt time="60742" objId="1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9BEB-A776-9C65-8798-E1176D34B67F}"/>
              </a:ext>
            </a:extLst>
          </p:cNvPr>
          <p:cNvSpPr>
            <a:spLocks noGrp="1"/>
          </p:cNvSpPr>
          <p:nvPr>
            <p:ph type="title"/>
          </p:nvPr>
        </p:nvSpPr>
        <p:spPr>
          <a:xfrm>
            <a:off x="1791929" y="916290"/>
            <a:ext cx="10515600" cy="1325563"/>
          </a:xfrm>
        </p:spPr>
        <p:txBody>
          <a:bodyPr>
            <a:norm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Investigation Summary</a:t>
            </a:r>
          </a:p>
        </p:txBody>
      </p:sp>
      <p:pic>
        <p:nvPicPr>
          <p:cNvPr id="11" name="Screen Recording 10">
            <a:hlinkClick r:id="" action="ppaction://media"/>
            <a:extLst>
              <a:ext uri="{FF2B5EF4-FFF2-40B4-BE49-F238E27FC236}">
                <a16:creationId xmlns:a16="http://schemas.microsoft.com/office/drawing/2014/main" id="{5E0F649B-D182-4187-4739-9F9CDABE6510}"/>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2806810" y="1865530"/>
            <a:ext cx="8892971" cy="3819788"/>
          </a:xfrm>
        </p:spPr>
      </p:pic>
      <p:pic>
        <p:nvPicPr>
          <p:cNvPr id="12" name="Picture 2">
            <a:extLst>
              <a:ext uri="{FF2B5EF4-FFF2-40B4-BE49-F238E27FC236}">
                <a16:creationId xmlns:a16="http://schemas.microsoft.com/office/drawing/2014/main" id="{E3BF9158-2E23-19F5-EEFB-7F5429E48BC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76981" y="194243"/>
            <a:ext cx="4876800" cy="7256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E0E4B09-6FEE-32A2-BF4A-244EA7D18540}"/>
              </a:ext>
            </a:extLst>
          </p:cNvPr>
          <p:cNvSpPr txBox="1"/>
          <p:nvPr/>
        </p:nvSpPr>
        <p:spPr>
          <a:xfrm>
            <a:off x="0" y="2051875"/>
            <a:ext cx="2935227" cy="437042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When investigating read the full report carefully</a:t>
            </a:r>
          </a:p>
          <a:p>
            <a:pPr marL="285750" indent="-285750">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Speak to all involved parties: staff/clients/officer</a:t>
            </a:r>
          </a:p>
          <a:p>
            <a:pPr marL="285750" indent="-285750">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Review any supporting documents(Pictures, Camera Footage)</a:t>
            </a:r>
          </a:p>
          <a:p>
            <a:pPr marL="285750" indent="-285750">
              <a:buFont typeface="Arial" panose="020B0604020202020204" pitchFamily="34" charset="0"/>
              <a:buChar char="•"/>
            </a:pPr>
            <a:r>
              <a:rPr lang="en-US" sz="2000" dirty="0">
                <a:latin typeface="Lato" panose="020F0502020204030203" pitchFamily="34" charset="0"/>
                <a:ea typeface="Lato" panose="020F0502020204030203" pitchFamily="34" charset="0"/>
                <a:cs typeface="Lato" panose="020F0502020204030203" pitchFamily="34" charset="0"/>
              </a:rPr>
              <a:t>Get as much information as possible</a:t>
            </a:r>
            <a:br>
              <a:rPr lang="en-US" dirty="0"/>
            </a:br>
            <a:endParaRPr lang="en-US" dirty="0"/>
          </a:p>
        </p:txBody>
      </p:sp>
      <p:sp>
        <p:nvSpPr>
          <p:cNvPr id="16" name="TextBox 15">
            <a:extLst>
              <a:ext uri="{FF2B5EF4-FFF2-40B4-BE49-F238E27FC236}">
                <a16:creationId xmlns:a16="http://schemas.microsoft.com/office/drawing/2014/main" id="{93188B22-577E-D23E-1175-511A046225EC}"/>
              </a:ext>
            </a:extLst>
          </p:cNvPr>
          <p:cNvSpPr txBox="1"/>
          <p:nvPr/>
        </p:nvSpPr>
        <p:spPr>
          <a:xfrm>
            <a:off x="3581761" y="5740893"/>
            <a:ext cx="6725264" cy="1015663"/>
          </a:xfrm>
          <a:prstGeom prst="rect">
            <a:avLst/>
          </a:prstGeom>
          <a:noFill/>
        </p:spPr>
        <p:txBody>
          <a:bodyPr wrap="square" rtlCol="0">
            <a:sp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Determine the Outcome</a:t>
            </a:r>
            <a:endParaRPr lang="en-US" sz="2000" dirty="0">
              <a:latin typeface="Lato" panose="020F0502020204030203" pitchFamily="34" charset="0"/>
              <a:ea typeface="Lato" panose="020F0502020204030203" pitchFamily="34" charset="0"/>
              <a:cs typeface="Lato" panose="020F0502020204030203" pitchFamily="34" charset="0"/>
            </a:endParaRPr>
          </a:p>
          <a:p>
            <a:pPr algn="ctr"/>
            <a:r>
              <a:rPr lang="en-US" sz="2000" dirty="0">
                <a:latin typeface="Lato" panose="020F0502020204030203" pitchFamily="34" charset="0"/>
                <a:ea typeface="Lato" panose="020F0502020204030203" pitchFamily="34" charset="0"/>
                <a:cs typeface="Lato" panose="020F0502020204030203" pitchFamily="34" charset="0"/>
              </a:rPr>
              <a:t>Note any policy violations, decisions made, and who approved</a:t>
            </a:r>
          </a:p>
        </p:txBody>
      </p:sp>
      <p:pic>
        <p:nvPicPr>
          <p:cNvPr id="21" name="Audio 20">
            <a:hlinkClick r:id="" action="ppaction://media"/>
            <a:extLst>
              <a:ext uri="{FF2B5EF4-FFF2-40B4-BE49-F238E27FC236}">
                <a16:creationId xmlns:a16="http://schemas.microsoft.com/office/drawing/2014/main" id="{BD9D38D0-9CA7-4995-EB93-0382FDC1EB4C}"/>
              </a:ext>
            </a:extLst>
          </p:cNvPr>
          <p:cNvPicPr>
            <a:picLocks noChangeAspect="1"/>
          </p:cNvPicPr>
          <p:nvPr>
            <a:audioFile r:link="rId4"/>
            <p:extLst>
              <p:ext uri="{DAA4B4D4-6D71-4841-9C94-3DE7FCFB9230}">
                <p14:media xmlns:p14="http://schemas.microsoft.com/office/powerpoint/2010/main" r:embed="rId3"/>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4102629"/>
      </p:ext>
    </p:extLst>
  </p:cSld>
  <p:clrMapOvr>
    <a:masterClrMapping/>
  </p:clrMapOvr>
  <mc:AlternateContent xmlns:mc="http://schemas.openxmlformats.org/markup-compatibility/2006" xmlns:p14="http://schemas.microsoft.com/office/powerpoint/2010/main">
    <mc:Choice Requires="p14">
      <p:transition spd="slow" p14:dur="2000" advTm="65709"/>
    </mc:Choice>
    <mc:Fallback xmlns="">
      <p:transition spd="slow" advTm="6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85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audio isNarration="1">
              <p:cMediaNode vol="80000" showWhenStopped="0">
                <p:cTn id="1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FB2478-0EBB-63B2-FB6C-708023692593}"/>
              </a:ext>
            </a:extLst>
          </p:cNvPr>
          <p:cNvSpPr txBox="1"/>
          <p:nvPr/>
        </p:nvSpPr>
        <p:spPr>
          <a:xfrm>
            <a:off x="7839626" y="772969"/>
            <a:ext cx="2815387" cy="707886"/>
          </a:xfrm>
          <a:prstGeom prst="rect">
            <a:avLst/>
          </a:prstGeom>
          <a:noFill/>
        </p:spPr>
        <p:txBody>
          <a:bodyPr wrap="square" rtlCol="0">
            <a:spAutoFit/>
          </a:bodyPr>
          <a:lstStyle/>
          <a:p>
            <a:pPr algn="ctr"/>
            <a:r>
              <a:rPr lang="en-US" sz="2000" b="1" dirty="0">
                <a:latin typeface="Lato" panose="020F0502020204030203" pitchFamily="34" charset="0"/>
                <a:ea typeface="Lato" panose="020F0502020204030203" pitchFamily="34" charset="0"/>
                <a:cs typeface="Lato" panose="020F0502020204030203" pitchFamily="34" charset="0"/>
              </a:rPr>
              <a:t>Inter-Departmental Notification </a:t>
            </a:r>
          </a:p>
        </p:txBody>
      </p:sp>
      <p:pic>
        <p:nvPicPr>
          <p:cNvPr id="12" name="Graphic 11" descr="Bell with solid fill">
            <a:extLst>
              <a:ext uri="{FF2B5EF4-FFF2-40B4-BE49-F238E27FC236}">
                <a16:creationId xmlns:a16="http://schemas.microsoft.com/office/drawing/2014/main" id="{471136E5-7585-0228-173D-31404C9B41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2876" y="693826"/>
            <a:ext cx="707886" cy="707886"/>
          </a:xfrm>
          <a:prstGeom prst="rect">
            <a:avLst/>
          </a:prstGeom>
        </p:spPr>
      </p:pic>
      <p:pic>
        <p:nvPicPr>
          <p:cNvPr id="15" name="Picture 2">
            <a:extLst>
              <a:ext uri="{FF2B5EF4-FFF2-40B4-BE49-F238E27FC236}">
                <a16:creationId xmlns:a16="http://schemas.microsoft.com/office/drawing/2014/main" id="{CBAEFE41-CC90-F1CE-7ED2-2B0192236EE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302639" y="-14113"/>
            <a:ext cx="5889361" cy="5805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F2BB9E7-4A41-C3FF-78F8-97F39520C0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2570" y="2683599"/>
            <a:ext cx="5157465" cy="41227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13C19E-CC17-1A6B-A9E9-760AABEF2D1C}"/>
              </a:ext>
            </a:extLst>
          </p:cNvPr>
          <p:cNvSpPr txBox="1"/>
          <p:nvPr/>
        </p:nvSpPr>
        <p:spPr>
          <a:xfrm>
            <a:off x="7356362" y="1401712"/>
            <a:ext cx="4109883" cy="1323439"/>
          </a:xfrm>
          <a:prstGeom prst="rect">
            <a:avLst/>
          </a:prstGeom>
          <a:noFill/>
        </p:spPr>
        <p:txBody>
          <a:bodyPr wrap="square" rtlCol="0">
            <a:spAutoFit/>
          </a:bodyPr>
          <a:lstStyle/>
          <a:p>
            <a:pPr algn="ctr" fontAlgn="base"/>
            <a:r>
              <a:rPr lang="en-US" sz="1600" dirty="0">
                <a:latin typeface="Lato" panose="020F0502020204030203" pitchFamily="34" charset="0"/>
                <a:ea typeface="Lato" panose="020F0502020204030203" pitchFamily="34" charset="0"/>
                <a:cs typeface="Lato" panose="020F0502020204030203" pitchFamily="34" charset="0"/>
              </a:rPr>
              <a:t>This screen will show when a request to close an Incident Report is made.​</a:t>
            </a:r>
          </a:p>
          <a:p>
            <a:pPr algn="ctr" fontAlgn="base"/>
            <a:r>
              <a:rPr lang="en-US" sz="1600" dirty="0">
                <a:latin typeface="Lato" panose="020F0502020204030203" pitchFamily="34" charset="0"/>
                <a:ea typeface="Lato" panose="020F0502020204030203" pitchFamily="34" charset="0"/>
                <a:cs typeface="Lato" panose="020F0502020204030203" pitchFamily="34" charset="0"/>
              </a:rPr>
              <a:t>If the Incident Report results in a Dismissal, Reassignment or Suspension The “YES” box should be checked. </a:t>
            </a:r>
          </a:p>
        </p:txBody>
      </p:sp>
      <p:pic>
        <p:nvPicPr>
          <p:cNvPr id="1028" name="Picture 4">
            <a:extLst>
              <a:ext uri="{FF2B5EF4-FFF2-40B4-BE49-F238E27FC236}">
                <a16:creationId xmlns:a16="http://schemas.microsoft.com/office/drawing/2014/main" id="{2AD5D803-5EE5-6ACE-375D-81DEA613A8E8}"/>
              </a:ext>
            </a:extLst>
          </p:cNvPr>
          <p:cNvPicPr>
            <a:picLocks noGrp="1" noChangeAspect="1" noChangeArrowheads="1"/>
          </p:cNvPicPr>
          <p:nvPr>
            <p:ph sz="half" idx="1"/>
          </p:nvPr>
        </p:nvPicPr>
        <p:blipFill>
          <a:blip r:embed="rId9">
            <a:extLst>
              <a:ext uri="{28A0092B-C50C-407E-A947-70E740481C1C}">
                <a14:useLocalDpi xmlns:a14="http://schemas.microsoft.com/office/drawing/2010/main" val="0"/>
              </a:ext>
            </a:extLst>
          </a:blip>
          <a:srcRect/>
          <a:stretch>
            <a:fillRect/>
          </a:stretch>
        </p:blipFill>
        <p:spPr bwMode="auto">
          <a:xfrm>
            <a:off x="119045" y="1522697"/>
            <a:ext cx="6183594" cy="40333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D19D24D-9950-F686-F117-B851BA76108A}"/>
              </a:ext>
            </a:extLst>
          </p:cNvPr>
          <p:cNvSpPr txBox="1"/>
          <p:nvPr/>
        </p:nvSpPr>
        <p:spPr>
          <a:xfrm>
            <a:off x="68264" y="250845"/>
            <a:ext cx="6096000" cy="1200329"/>
          </a:xfrm>
          <a:prstGeom prst="rect">
            <a:avLst/>
          </a:prstGeom>
          <a:noFill/>
        </p:spPr>
        <p:txBody>
          <a:bodyPr wrap="square">
            <a:spAutoFit/>
          </a:bodyPr>
          <a:lstStyle/>
          <a:p>
            <a:pPr algn="ctr"/>
            <a:r>
              <a:rPr lang="en-US" sz="1800" i="0" u="none" strike="noStrike" dirty="0">
                <a:effectLst/>
                <a:latin typeface="Lato" panose="020F0502020204030203" pitchFamily="34" charset="0"/>
                <a:ea typeface="Lato" panose="020F0502020204030203" pitchFamily="34" charset="0"/>
                <a:cs typeface="Lato" panose="020F0502020204030203" pitchFamily="34" charset="0"/>
              </a:rPr>
              <a:t>A determination needs to be made by the assigned staff member based on the report to verify if an emergency Meeting is needed. Case Manager, Director, Operations Manager, </a:t>
            </a:r>
            <a:r>
              <a:rPr lang="en-US" sz="1800" i="0" u="none" strike="noStrike" dirty="0" err="1">
                <a:effectLst/>
                <a:latin typeface="Lato" panose="020F0502020204030203" pitchFamily="34" charset="0"/>
                <a:ea typeface="Lato" panose="020F0502020204030203" pitchFamily="34" charset="0"/>
                <a:cs typeface="Lato" panose="020F0502020204030203" pitchFamily="34" charset="0"/>
              </a:rPr>
              <a:t>Etc</a:t>
            </a:r>
            <a:r>
              <a:rPr lang="en-US" sz="1800" i="0" u="none" strike="noStrike" dirty="0">
                <a:effectLst/>
                <a:latin typeface="Lato" panose="020F0502020204030203" pitchFamily="34" charset="0"/>
                <a:ea typeface="Lato" panose="020F0502020204030203" pitchFamily="34" charset="0"/>
                <a:cs typeface="Lato" panose="020F0502020204030203" pitchFamily="34" charset="0"/>
              </a:rPr>
              <a:t> play a role in this meeting.</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9" name="TextBox 18">
            <a:extLst>
              <a:ext uri="{FF2B5EF4-FFF2-40B4-BE49-F238E27FC236}">
                <a16:creationId xmlns:a16="http://schemas.microsoft.com/office/drawing/2014/main" id="{D36D079F-A377-BB20-D170-930E7974B4A6}"/>
              </a:ext>
            </a:extLst>
          </p:cNvPr>
          <p:cNvSpPr txBox="1"/>
          <p:nvPr/>
        </p:nvSpPr>
        <p:spPr>
          <a:xfrm>
            <a:off x="201965" y="5674860"/>
            <a:ext cx="6277493" cy="923330"/>
          </a:xfrm>
          <a:prstGeom prst="rect">
            <a:avLst/>
          </a:prstGeom>
          <a:noFill/>
        </p:spPr>
        <p:txBody>
          <a:bodyPr wrap="square">
            <a:spAutoFit/>
          </a:bodyPr>
          <a:lstStyle/>
          <a:p>
            <a:r>
              <a:rPr lang="en-US" sz="1800" i="0" u="none" strike="noStrike" dirty="0">
                <a:effectLst/>
                <a:latin typeface="Lato" panose="020F0502020204030203" pitchFamily="34" charset="0"/>
                <a:ea typeface="Lato" panose="020F0502020204030203" pitchFamily="34" charset="0"/>
                <a:cs typeface="Lato" panose="020F0502020204030203" pitchFamily="34" charset="0"/>
              </a:rPr>
              <a:t>If so, the meeting is held with other stakeholders (other facility department/services) and a corrective action is decided in agreement by all stakeholders</a:t>
            </a:r>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44" name="Audio 43">
            <a:hlinkClick r:id="" action="ppaction://media"/>
            <a:extLst>
              <a:ext uri="{FF2B5EF4-FFF2-40B4-BE49-F238E27FC236}">
                <a16:creationId xmlns:a16="http://schemas.microsoft.com/office/drawing/2014/main" id="{952AFB8A-8979-FB9B-6F95-D2F8EC6E0CF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1310916"/>
      </p:ext>
    </p:extLst>
  </p:cSld>
  <p:clrMapOvr>
    <a:masterClrMapping/>
  </p:clrMapOvr>
  <mc:AlternateContent xmlns:mc="http://schemas.openxmlformats.org/markup-compatibility/2006" xmlns:p14="http://schemas.microsoft.com/office/powerpoint/2010/main">
    <mc:Choice Requires="p14">
      <p:transition spd="slow" p14:dur="2000" advTm="127652"/>
    </mc:Choice>
    <mc:Fallback xmlns="">
      <p:transition spd="slow" advTm="127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9A02AB0DAFEF49BF1959DAAAD50312" ma:contentTypeVersion="19" ma:contentTypeDescription="Create a new document." ma:contentTypeScope="" ma:versionID="09bf2576b69bacd88a42a87ae5fa4170">
  <xsd:schema xmlns:xsd="http://www.w3.org/2001/XMLSchema" xmlns:xs="http://www.w3.org/2001/XMLSchema" xmlns:p="http://schemas.microsoft.com/office/2006/metadata/properties" xmlns:ns3="77e01ecd-58b8-467e-9d98-73cbf68e4f4b" xmlns:ns4="396f7220-c29d-4a58-8e88-d4c3ad5a3572" targetNamespace="http://schemas.microsoft.com/office/2006/metadata/properties" ma:root="true" ma:fieldsID="5ef5d8c58496177d1b439bfa00d5e939" ns3:_="" ns4:_="">
    <xsd:import namespace="77e01ecd-58b8-467e-9d98-73cbf68e4f4b"/>
    <xsd:import namespace="396f7220-c29d-4a58-8e88-d4c3ad5a357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e01ecd-58b8-467e-9d98-73cbf68e4f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6f7220-c29d-4a58-8e88-d4c3ad5a357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descrip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96f7220-c29d-4a58-8e88-d4c3ad5a3572" xsi:nil="true"/>
  </documentManagement>
</p:properties>
</file>

<file path=customXml/itemProps1.xml><?xml version="1.0" encoding="utf-8"?>
<ds:datastoreItem xmlns:ds="http://schemas.openxmlformats.org/officeDocument/2006/customXml" ds:itemID="{CD257AE7-D8E7-4D33-A598-386AF7B216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e01ecd-58b8-467e-9d98-73cbf68e4f4b"/>
    <ds:schemaRef ds:uri="396f7220-c29d-4a58-8e88-d4c3ad5a35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5997F8-54C1-4936-B589-255CB43F9FC0}">
  <ds:schemaRefs>
    <ds:schemaRef ds:uri="http://schemas.microsoft.com/sharepoint/v3/contenttype/forms"/>
  </ds:schemaRefs>
</ds:datastoreItem>
</file>

<file path=customXml/itemProps3.xml><?xml version="1.0" encoding="utf-8"?>
<ds:datastoreItem xmlns:ds="http://schemas.openxmlformats.org/officeDocument/2006/customXml" ds:itemID="{38C88552-D390-443D-982E-F85A4C33FCDB}">
  <ds:schemaRefs>
    <ds:schemaRef ds:uri="http://purl.org/dc/dcmitype/"/>
    <ds:schemaRef ds:uri="http://www.w3.org/XML/1998/namespace"/>
    <ds:schemaRef ds:uri="77e01ecd-58b8-467e-9d98-73cbf68e4f4b"/>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396f7220-c29d-4a58-8e88-d4c3ad5a3572"/>
  </ds:schemaRefs>
</ds:datastoreItem>
</file>

<file path=docProps/app.xml><?xml version="1.0" encoding="utf-8"?>
<Properties xmlns="http://schemas.openxmlformats.org/officeDocument/2006/extended-properties" xmlns:vt="http://schemas.openxmlformats.org/officeDocument/2006/docPropsVTypes">
  <TotalTime>10774</TotalTime>
  <Words>2800</Words>
  <Application>Microsoft Office PowerPoint</Application>
  <PresentationFormat>Widescreen</PresentationFormat>
  <Paragraphs>161</Paragraphs>
  <Slides>12</Slides>
  <Notes>12</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Lato</vt:lpstr>
      <vt:lpstr>Office Theme</vt:lpstr>
      <vt:lpstr>Incident Reporting &amp; Investigation Training</vt:lpstr>
      <vt:lpstr>What is an Incident Report?</vt:lpstr>
      <vt:lpstr>PowerPoint Presentation</vt:lpstr>
      <vt:lpstr>How Incident Reports Help Us</vt:lpstr>
      <vt:lpstr>Where to File an Incident Report</vt:lpstr>
      <vt:lpstr>Incident Report Investigation</vt:lpstr>
      <vt:lpstr>Accessing Report: Investigation</vt:lpstr>
      <vt:lpstr>Investigation Summary</vt:lpstr>
      <vt:lpstr>PowerPoint Presentation</vt:lpstr>
      <vt:lpstr>Closing Incident Reports</vt:lpstr>
      <vt:lpstr>Incident Reporting &amp; Investigation 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Marrow, Jarred</dc:creator>
  <cp:lastModifiedBy>Campos, Rolando</cp:lastModifiedBy>
  <cp:revision>55</cp:revision>
  <dcterms:created xsi:type="dcterms:W3CDTF">2025-06-12T19:52:28Z</dcterms:created>
  <dcterms:modified xsi:type="dcterms:W3CDTF">2025-08-20T19:52:56Z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0x010100FE9A02AB0DAFEF49BF1959DAAAD50312</vt:lpwstr>
  </property>
</Properties>
</file>